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1"/>
  </p:notesMasterIdLst>
  <p:sldIdLst>
    <p:sldId id="349" r:id="rId2"/>
    <p:sldId id="356" r:id="rId3"/>
    <p:sldId id="376" r:id="rId4"/>
    <p:sldId id="357" r:id="rId5"/>
    <p:sldId id="377" r:id="rId6"/>
    <p:sldId id="378" r:id="rId7"/>
    <p:sldId id="363" r:id="rId8"/>
    <p:sldId id="396" r:id="rId9"/>
    <p:sldId id="397" r:id="rId10"/>
    <p:sldId id="398" r:id="rId11"/>
    <p:sldId id="399" r:id="rId12"/>
    <p:sldId id="400" r:id="rId13"/>
    <p:sldId id="401" r:id="rId14"/>
    <p:sldId id="402" r:id="rId15"/>
    <p:sldId id="403" r:id="rId16"/>
    <p:sldId id="404" r:id="rId17"/>
    <p:sldId id="405" r:id="rId18"/>
    <p:sldId id="406" r:id="rId19"/>
    <p:sldId id="407" r:id="rId20"/>
    <p:sldId id="408" r:id="rId21"/>
    <p:sldId id="409" r:id="rId22"/>
    <p:sldId id="410" r:id="rId23"/>
    <p:sldId id="411" r:id="rId24"/>
    <p:sldId id="412" r:id="rId25"/>
    <p:sldId id="413" r:id="rId26"/>
    <p:sldId id="414" r:id="rId27"/>
    <p:sldId id="382" r:id="rId28"/>
    <p:sldId id="421" r:id="rId29"/>
    <p:sldId id="422" r:id="rId30"/>
    <p:sldId id="423" r:id="rId31"/>
    <p:sldId id="424" r:id="rId32"/>
    <p:sldId id="425" r:id="rId33"/>
    <p:sldId id="426" r:id="rId34"/>
    <p:sldId id="427" r:id="rId35"/>
    <p:sldId id="428" r:id="rId36"/>
    <p:sldId id="429" r:id="rId37"/>
    <p:sldId id="430" r:id="rId38"/>
    <p:sldId id="431" r:id="rId39"/>
    <p:sldId id="432" r:id="rId40"/>
    <p:sldId id="433" r:id="rId41"/>
    <p:sldId id="434" r:id="rId42"/>
    <p:sldId id="383" r:id="rId43"/>
    <p:sldId id="385" r:id="rId44"/>
    <p:sldId id="387" r:id="rId45"/>
    <p:sldId id="388" r:id="rId46"/>
    <p:sldId id="386" r:id="rId47"/>
    <p:sldId id="389" r:id="rId48"/>
    <p:sldId id="390" r:id="rId49"/>
    <p:sldId id="391" r:id="rId50"/>
    <p:sldId id="392" r:id="rId51"/>
    <p:sldId id="393" r:id="rId52"/>
    <p:sldId id="394" r:id="rId53"/>
    <p:sldId id="384" r:id="rId54"/>
    <p:sldId id="417" r:id="rId55"/>
    <p:sldId id="418" r:id="rId56"/>
    <p:sldId id="419" r:id="rId57"/>
    <p:sldId id="416" r:id="rId58"/>
    <p:sldId id="395" r:id="rId59"/>
    <p:sldId id="361" r:id="rId60"/>
  </p:sldIdLst>
  <p:sldSz cx="9144000" cy="5143500" type="screen16x9"/>
  <p:notesSz cx="6858000" cy="9144000"/>
  <p:custDataLst>
    <p:tags r:id="rId62"/>
  </p:custDataLst>
  <p:defaultTextStyle>
    <a:defPPr>
      <a:defRPr lang="zh-CN"/>
    </a:defPPr>
    <a:lvl1pPr marL="0" algn="l" defTabSz="685754" rtl="0" eaLnBrk="1" latinLnBrk="0" hangingPunct="1">
      <a:defRPr sz="1350" kern="1200">
        <a:solidFill>
          <a:schemeClr val="tx1"/>
        </a:solidFill>
        <a:latin typeface="+mn-lt"/>
        <a:ea typeface="+mn-ea"/>
        <a:cs typeface="+mn-cs"/>
      </a:defRPr>
    </a:lvl1pPr>
    <a:lvl2pPr marL="342877" algn="l" defTabSz="685754" rtl="0" eaLnBrk="1" latinLnBrk="0" hangingPunct="1">
      <a:defRPr sz="1350" kern="1200">
        <a:solidFill>
          <a:schemeClr val="tx1"/>
        </a:solidFill>
        <a:latin typeface="+mn-lt"/>
        <a:ea typeface="+mn-ea"/>
        <a:cs typeface="+mn-cs"/>
      </a:defRPr>
    </a:lvl2pPr>
    <a:lvl3pPr marL="685754" algn="l" defTabSz="685754" rtl="0" eaLnBrk="1" latinLnBrk="0" hangingPunct="1">
      <a:defRPr sz="1350" kern="1200">
        <a:solidFill>
          <a:schemeClr val="tx1"/>
        </a:solidFill>
        <a:latin typeface="+mn-lt"/>
        <a:ea typeface="+mn-ea"/>
        <a:cs typeface="+mn-cs"/>
      </a:defRPr>
    </a:lvl3pPr>
    <a:lvl4pPr marL="1028631" algn="l" defTabSz="685754" rtl="0" eaLnBrk="1" latinLnBrk="0" hangingPunct="1">
      <a:defRPr sz="1350" kern="1200">
        <a:solidFill>
          <a:schemeClr val="tx1"/>
        </a:solidFill>
        <a:latin typeface="+mn-lt"/>
        <a:ea typeface="+mn-ea"/>
        <a:cs typeface="+mn-cs"/>
      </a:defRPr>
    </a:lvl4pPr>
    <a:lvl5pPr marL="1371509" algn="l" defTabSz="685754" rtl="0" eaLnBrk="1" latinLnBrk="0" hangingPunct="1">
      <a:defRPr sz="1350" kern="1200">
        <a:solidFill>
          <a:schemeClr val="tx1"/>
        </a:solidFill>
        <a:latin typeface="+mn-lt"/>
        <a:ea typeface="+mn-ea"/>
        <a:cs typeface="+mn-cs"/>
      </a:defRPr>
    </a:lvl5pPr>
    <a:lvl6pPr marL="1714385" algn="l" defTabSz="685754" rtl="0" eaLnBrk="1" latinLnBrk="0" hangingPunct="1">
      <a:defRPr sz="1350" kern="1200">
        <a:solidFill>
          <a:schemeClr val="tx1"/>
        </a:solidFill>
        <a:latin typeface="+mn-lt"/>
        <a:ea typeface="+mn-ea"/>
        <a:cs typeface="+mn-cs"/>
      </a:defRPr>
    </a:lvl6pPr>
    <a:lvl7pPr marL="2057263" algn="l" defTabSz="685754" rtl="0" eaLnBrk="1" latinLnBrk="0" hangingPunct="1">
      <a:defRPr sz="1350" kern="1200">
        <a:solidFill>
          <a:schemeClr val="tx1"/>
        </a:solidFill>
        <a:latin typeface="+mn-lt"/>
        <a:ea typeface="+mn-ea"/>
        <a:cs typeface="+mn-cs"/>
      </a:defRPr>
    </a:lvl7pPr>
    <a:lvl8pPr marL="2400140" algn="l" defTabSz="685754" rtl="0" eaLnBrk="1" latinLnBrk="0" hangingPunct="1">
      <a:defRPr sz="1350" kern="1200">
        <a:solidFill>
          <a:schemeClr val="tx1"/>
        </a:solidFill>
        <a:latin typeface="+mn-lt"/>
        <a:ea typeface="+mn-ea"/>
        <a:cs typeface="+mn-cs"/>
      </a:defRPr>
    </a:lvl8pPr>
    <a:lvl9pPr marL="2743017" algn="l" defTabSz="685754"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AF5F"/>
    <a:srgbClr val="F3F3F5"/>
    <a:srgbClr val="232227"/>
    <a:srgbClr val="2D3E52"/>
    <a:srgbClr val="3A506A"/>
    <a:srgbClr val="E5472E"/>
    <a:srgbClr val="EA2D49"/>
    <a:srgbClr val="F83F08"/>
    <a:srgbClr val="22CFBC"/>
    <a:srgbClr val="3D6C6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8261" autoAdjust="0"/>
  </p:normalViewPr>
  <p:slideViewPr>
    <p:cSldViewPr snapToGrid="0">
      <p:cViewPr varScale="1">
        <p:scale>
          <a:sx n="89" d="100"/>
          <a:sy n="89" d="100"/>
        </p:scale>
        <p:origin x="710" y="72"/>
      </p:cViewPr>
      <p:guideLst/>
    </p:cSldViewPr>
  </p:slid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87" d="100"/>
          <a:sy n="87" d="100"/>
        </p:scale>
        <p:origin x="3840"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s>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jpg>
</file>

<file path=ppt/media/image36.png>
</file>

<file path=ppt/media/image37.png>
</file>

<file path=ppt/media/image38.png>
</file>

<file path=ppt/media/image39.jpg>
</file>

<file path=ppt/media/image4.png>
</file>

<file path=ppt/media/image40.jpg>
</file>

<file path=ppt/media/image41.jpg>
</file>

<file path=ppt/media/image42.png>
</file>

<file path=ppt/media/image43.png>
</file>

<file path=ppt/media/image44.jpg>
</file>

<file path=ppt/media/image45.jp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5B87AE-1E68-401F-B095-6EC937D9C84D}" type="datetimeFigureOut">
              <a:rPr lang="zh-CN" altLang="en-US" smtClean="0"/>
              <a:t>2020/8/1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DBB0C9-B4B5-4981-8185-40C817E1AF74}" type="slidenum">
              <a:rPr lang="zh-CN" altLang="en-US" smtClean="0"/>
              <a:t>‹#›</a:t>
            </a:fld>
            <a:endParaRPr lang="zh-CN" altLang="en-US"/>
          </a:p>
        </p:txBody>
      </p:sp>
    </p:spTree>
    <p:extLst>
      <p:ext uri="{BB962C8B-B14F-4D97-AF65-F5344CB8AC3E}">
        <p14:creationId xmlns:p14="http://schemas.microsoft.com/office/powerpoint/2010/main" val="2654586593"/>
      </p:ext>
    </p:extLst>
  </p:cSld>
  <p:clrMap bg1="lt1" tx1="dk1" bg2="lt2" tx2="dk2" accent1="accent1" accent2="accent2" accent3="accent3" accent4="accent4" accent5="accent5" accent6="accent6" hlink="hlink" folHlink="folHlink"/>
  <p:notesStyle>
    <a:lvl1pPr marL="0" algn="l" defTabSz="685754" rtl="0" eaLnBrk="1" latinLnBrk="0" hangingPunct="1">
      <a:defRPr sz="900" kern="1200">
        <a:solidFill>
          <a:schemeClr val="tx1"/>
        </a:solidFill>
        <a:latin typeface="+mn-lt"/>
        <a:ea typeface="+mn-ea"/>
        <a:cs typeface="+mn-cs"/>
      </a:defRPr>
    </a:lvl1pPr>
    <a:lvl2pPr marL="342877" algn="l" defTabSz="685754" rtl="0" eaLnBrk="1" latinLnBrk="0" hangingPunct="1">
      <a:defRPr sz="900" kern="1200">
        <a:solidFill>
          <a:schemeClr val="tx1"/>
        </a:solidFill>
        <a:latin typeface="+mn-lt"/>
        <a:ea typeface="+mn-ea"/>
        <a:cs typeface="+mn-cs"/>
      </a:defRPr>
    </a:lvl2pPr>
    <a:lvl3pPr marL="685754" algn="l" defTabSz="685754" rtl="0" eaLnBrk="1" latinLnBrk="0" hangingPunct="1">
      <a:defRPr sz="900" kern="1200">
        <a:solidFill>
          <a:schemeClr val="tx1"/>
        </a:solidFill>
        <a:latin typeface="+mn-lt"/>
        <a:ea typeface="+mn-ea"/>
        <a:cs typeface="+mn-cs"/>
      </a:defRPr>
    </a:lvl3pPr>
    <a:lvl4pPr marL="1028631" algn="l" defTabSz="685754" rtl="0" eaLnBrk="1" latinLnBrk="0" hangingPunct="1">
      <a:defRPr sz="900" kern="1200">
        <a:solidFill>
          <a:schemeClr val="tx1"/>
        </a:solidFill>
        <a:latin typeface="+mn-lt"/>
        <a:ea typeface="+mn-ea"/>
        <a:cs typeface="+mn-cs"/>
      </a:defRPr>
    </a:lvl4pPr>
    <a:lvl5pPr marL="1371509" algn="l" defTabSz="685754" rtl="0" eaLnBrk="1" latinLnBrk="0" hangingPunct="1">
      <a:defRPr sz="900" kern="1200">
        <a:solidFill>
          <a:schemeClr val="tx1"/>
        </a:solidFill>
        <a:latin typeface="+mn-lt"/>
        <a:ea typeface="+mn-ea"/>
        <a:cs typeface="+mn-cs"/>
      </a:defRPr>
    </a:lvl5pPr>
    <a:lvl6pPr marL="1714385" algn="l" defTabSz="685754" rtl="0" eaLnBrk="1" latinLnBrk="0" hangingPunct="1">
      <a:defRPr sz="900" kern="1200">
        <a:solidFill>
          <a:schemeClr val="tx1"/>
        </a:solidFill>
        <a:latin typeface="+mn-lt"/>
        <a:ea typeface="+mn-ea"/>
        <a:cs typeface="+mn-cs"/>
      </a:defRPr>
    </a:lvl6pPr>
    <a:lvl7pPr marL="2057263" algn="l" defTabSz="685754" rtl="0" eaLnBrk="1" latinLnBrk="0" hangingPunct="1">
      <a:defRPr sz="900" kern="1200">
        <a:solidFill>
          <a:schemeClr val="tx1"/>
        </a:solidFill>
        <a:latin typeface="+mn-lt"/>
        <a:ea typeface="+mn-ea"/>
        <a:cs typeface="+mn-cs"/>
      </a:defRPr>
    </a:lvl7pPr>
    <a:lvl8pPr marL="2400140" algn="l" defTabSz="685754" rtl="0" eaLnBrk="1" latinLnBrk="0" hangingPunct="1">
      <a:defRPr sz="900" kern="1200">
        <a:solidFill>
          <a:schemeClr val="tx1"/>
        </a:solidFill>
        <a:latin typeface="+mn-lt"/>
        <a:ea typeface="+mn-ea"/>
        <a:cs typeface="+mn-cs"/>
      </a:defRPr>
    </a:lvl8pPr>
    <a:lvl9pPr marL="2743017" algn="l" defTabSz="685754"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1E0E0E2-7263-44C4-AAA9-733DBA7BD205}" type="slidenum">
              <a:rPr lang="zh-CN" altLang="en-US" smtClean="0"/>
              <a:t>1</a:t>
            </a:fld>
            <a:endParaRPr lang="zh-CN" altLang="en-US"/>
          </a:p>
        </p:txBody>
      </p:sp>
    </p:spTree>
    <p:extLst>
      <p:ext uri="{BB962C8B-B14F-4D97-AF65-F5344CB8AC3E}">
        <p14:creationId xmlns:p14="http://schemas.microsoft.com/office/powerpoint/2010/main" val="22131003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685754" rtl="0" eaLnBrk="1" fontAlgn="auto" latinLnBrk="0" hangingPunct="1">
              <a:lnSpc>
                <a:spcPct val="100000"/>
              </a:lnSpc>
              <a:spcBef>
                <a:spcPts val="0"/>
              </a:spcBef>
              <a:spcAft>
                <a:spcPts val="0"/>
              </a:spcAft>
              <a:buClrTx/>
              <a:buSzTx/>
              <a:buFontTx/>
              <a:buNone/>
              <a:tabLst/>
              <a:defRPr/>
            </a:pPr>
            <a:fld id="{5ADBB0C9-B4B5-4981-8185-40C817E1AF74}"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685754" rtl="0" eaLnBrk="1" fontAlgn="auto" latinLnBrk="0" hangingPunct="1">
                <a:lnSpc>
                  <a:spcPct val="100000"/>
                </a:lnSpc>
                <a:spcBef>
                  <a:spcPts val="0"/>
                </a:spcBef>
                <a:spcAft>
                  <a:spcPts val="0"/>
                </a:spcAft>
                <a:buClrTx/>
                <a:buSzTx/>
                <a:buFontTx/>
                <a:buNone/>
                <a:tabLst/>
                <a:defRPr/>
              </a:pPr>
              <a:t>10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41824534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685754" rtl="0" eaLnBrk="1" fontAlgn="auto" latinLnBrk="0" hangingPunct="1">
              <a:lnSpc>
                <a:spcPct val="100000"/>
              </a:lnSpc>
              <a:spcBef>
                <a:spcPts val="0"/>
              </a:spcBef>
              <a:spcAft>
                <a:spcPts val="0"/>
              </a:spcAft>
              <a:buClrTx/>
              <a:buSzTx/>
              <a:buFontTx/>
              <a:buNone/>
              <a:tabLst/>
              <a:defRPr/>
            </a:pPr>
            <a:fld id="{5ADBB0C9-B4B5-4981-8185-40C817E1AF74}"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685754" rtl="0" eaLnBrk="1" fontAlgn="auto" latinLnBrk="0" hangingPunct="1">
                <a:lnSpc>
                  <a:spcPct val="100000"/>
                </a:lnSpc>
                <a:spcBef>
                  <a:spcPts val="0"/>
                </a:spcBef>
                <a:spcAft>
                  <a:spcPts val="0"/>
                </a:spcAft>
                <a:buClrTx/>
                <a:buSzTx/>
                <a:buFontTx/>
                <a:buNone/>
                <a:tabLst/>
                <a:defRPr/>
              </a:pPr>
              <a:t>11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2664729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685754" rtl="0" eaLnBrk="1" fontAlgn="auto" latinLnBrk="0" hangingPunct="1">
              <a:lnSpc>
                <a:spcPct val="100000"/>
              </a:lnSpc>
              <a:spcBef>
                <a:spcPts val="0"/>
              </a:spcBef>
              <a:spcAft>
                <a:spcPts val="0"/>
              </a:spcAft>
              <a:buClrTx/>
              <a:buSzTx/>
              <a:buFontTx/>
              <a:buNone/>
              <a:tabLst/>
              <a:defRPr/>
            </a:pPr>
            <a:fld id="{B78F6036-E835-44CB-A25A-34C755DFD5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54"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154345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685754" rtl="0" eaLnBrk="1" fontAlgn="auto" latinLnBrk="0" hangingPunct="1">
              <a:lnSpc>
                <a:spcPct val="100000"/>
              </a:lnSpc>
              <a:spcBef>
                <a:spcPts val="0"/>
              </a:spcBef>
              <a:spcAft>
                <a:spcPts val="0"/>
              </a:spcAft>
              <a:buClrTx/>
              <a:buSzTx/>
              <a:buFontTx/>
              <a:buNone/>
              <a:tabLst/>
              <a:defRPr/>
            </a:pPr>
            <a:fld id="{5ADBB0C9-B4B5-4981-8185-40C817E1AF74}"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685754" rtl="0" eaLnBrk="1" fontAlgn="auto" latinLnBrk="0" hangingPunct="1">
                <a:lnSpc>
                  <a:spcPct val="100000"/>
                </a:lnSpc>
                <a:spcBef>
                  <a:spcPts val="0"/>
                </a:spcBef>
                <a:spcAft>
                  <a:spcPts val="0"/>
                </a:spcAft>
                <a:buClrTx/>
                <a:buSzTx/>
                <a:buFontTx/>
                <a:buNone/>
                <a:tabLst/>
                <a:defRPr/>
              </a:pPr>
              <a:t>14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1636029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685754" rtl="0" eaLnBrk="1" fontAlgn="auto" latinLnBrk="0" hangingPunct="1">
              <a:lnSpc>
                <a:spcPct val="100000"/>
              </a:lnSpc>
              <a:spcBef>
                <a:spcPts val="0"/>
              </a:spcBef>
              <a:spcAft>
                <a:spcPts val="0"/>
              </a:spcAft>
              <a:buClrTx/>
              <a:buSzTx/>
              <a:buFontTx/>
              <a:buNone/>
              <a:tabLst/>
              <a:defRPr/>
            </a:pPr>
            <a:fld id="{5ADBB0C9-B4B5-4981-8185-40C817E1AF74}"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685754" rtl="0" eaLnBrk="1" fontAlgn="auto" latinLnBrk="0" hangingPunct="1">
                <a:lnSpc>
                  <a:spcPct val="100000"/>
                </a:lnSpc>
                <a:spcBef>
                  <a:spcPts val="0"/>
                </a:spcBef>
                <a:spcAft>
                  <a:spcPts val="0"/>
                </a:spcAft>
                <a:buClrTx/>
                <a:buSzTx/>
                <a:buFontTx/>
                <a:buNone/>
                <a:tabLst/>
                <a:defRPr/>
              </a:pPr>
              <a:t>15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42262333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685754" rtl="0" eaLnBrk="1" fontAlgn="auto" latinLnBrk="0" hangingPunct="1">
              <a:lnSpc>
                <a:spcPct val="100000"/>
              </a:lnSpc>
              <a:spcBef>
                <a:spcPts val="0"/>
              </a:spcBef>
              <a:spcAft>
                <a:spcPts val="0"/>
              </a:spcAft>
              <a:buClrTx/>
              <a:buSzTx/>
              <a:buFontTx/>
              <a:buNone/>
              <a:tabLst/>
              <a:defRPr/>
            </a:pPr>
            <a:fld id="{5ADBB0C9-B4B5-4981-8185-40C817E1AF74}"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685754" rtl="0" eaLnBrk="1" fontAlgn="auto" latinLnBrk="0" hangingPunct="1">
                <a:lnSpc>
                  <a:spcPct val="100000"/>
                </a:lnSpc>
                <a:spcBef>
                  <a:spcPts val="0"/>
                </a:spcBef>
                <a:spcAft>
                  <a:spcPts val="0"/>
                </a:spcAft>
                <a:buClrTx/>
                <a:buSzTx/>
                <a:buFontTx/>
                <a:buNone/>
                <a:tabLst/>
                <a:defRPr/>
              </a:pPr>
              <a:t>16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2412858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78F6036-E835-44CB-A25A-34C755DFD5D4}" type="slidenum">
              <a:rPr lang="en-US" smtClean="0"/>
              <a:pPr/>
              <a:t>17</a:t>
            </a:fld>
            <a:endParaRPr lang="en-US"/>
          </a:p>
        </p:txBody>
      </p:sp>
    </p:spTree>
    <p:extLst>
      <p:ext uri="{BB962C8B-B14F-4D97-AF65-F5344CB8AC3E}">
        <p14:creationId xmlns:p14="http://schemas.microsoft.com/office/powerpoint/2010/main" val="1107043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900" kern="1200" dirty="0">
                <a:solidFill>
                  <a:schemeClr val="tx1"/>
                </a:solidFill>
                <a:effectLst/>
                <a:latin typeface="+mn-lt"/>
                <a:ea typeface="+mn-ea"/>
                <a:cs typeface="+mn-cs"/>
              </a:rPr>
              <a:t>分为三个阶段</a:t>
            </a:r>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18</a:t>
            </a:fld>
            <a:endParaRPr lang="zh-CN" altLang="en-US"/>
          </a:p>
        </p:txBody>
      </p:sp>
    </p:spTree>
    <p:extLst>
      <p:ext uri="{BB962C8B-B14F-4D97-AF65-F5344CB8AC3E}">
        <p14:creationId xmlns:p14="http://schemas.microsoft.com/office/powerpoint/2010/main" val="23323833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ADBB0C9-B4B5-4981-8185-40C817E1AF74}" type="slidenum">
              <a:rPr lang="zh-CN" altLang="en-US" smtClean="0"/>
              <a:t>19</a:t>
            </a:fld>
            <a:endParaRPr lang="zh-CN" altLang="en-US"/>
          </a:p>
        </p:txBody>
      </p:sp>
    </p:spTree>
    <p:extLst>
      <p:ext uri="{BB962C8B-B14F-4D97-AF65-F5344CB8AC3E}">
        <p14:creationId xmlns:p14="http://schemas.microsoft.com/office/powerpoint/2010/main" val="42643264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若存在</a:t>
            </a:r>
            <a:r>
              <a:rPr lang="en-US" altLang="zh-CN" dirty="0"/>
              <a:t>n</a:t>
            </a:r>
            <a:r>
              <a:rPr lang="zh-CN" altLang="en-US" dirty="0"/>
              <a:t>个链接，则可乘上系数</a:t>
            </a:r>
            <a:r>
              <a:rPr lang="en-US" altLang="zh-CN" dirty="0"/>
              <a:t>n</a:t>
            </a:r>
            <a:endParaRPr lang="zh-CN" altLang="en-US" dirty="0"/>
          </a:p>
        </p:txBody>
      </p:sp>
      <p:sp>
        <p:nvSpPr>
          <p:cNvPr id="4" name="灯片编号占位符 3"/>
          <p:cNvSpPr>
            <a:spLocks noGrp="1"/>
          </p:cNvSpPr>
          <p:nvPr>
            <p:ph type="sldNum" sz="quarter" idx="5"/>
          </p:nvPr>
        </p:nvSpPr>
        <p:spPr/>
        <p:txBody>
          <a:bodyPr/>
          <a:lstStyle/>
          <a:p>
            <a:fld id="{5ADBB0C9-B4B5-4981-8185-40C817E1AF74}" type="slidenum">
              <a:rPr lang="zh-CN" altLang="en-US" smtClean="0"/>
              <a:t>20</a:t>
            </a:fld>
            <a:endParaRPr lang="zh-CN" altLang="en-US"/>
          </a:p>
        </p:txBody>
      </p:sp>
    </p:spTree>
    <p:extLst>
      <p:ext uri="{BB962C8B-B14F-4D97-AF65-F5344CB8AC3E}">
        <p14:creationId xmlns:p14="http://schemas.microsoft.com/office/powerpoint/2010/main" val="38169196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1E0E0E2-7263-44C4-AAA9-733DBA7BD205}" type="slidenum">
              <a:rPr lang="zh-CN" altLang="en-US" smtClean="0"/>
              <a:t>2</a:t>
            </a:fld>
            <a:endParaRPr lang="zh-CN" altLang="en-US"/>
          </a:p>
        </p:txBody>
      </p:sp>
    </p:spTree>
    <p:extLst>
      <p:ext uri="{BB962C8B-B14F-4D97-AF65-F5344CB8AC3E}">
        <p14:creationId xmlns:p14="http://schemas.microsoft.com/office/powerpoint/2010/main" val="35769537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ADBB0C9-B4B5-4981-8185-40C817E1AF74}" type="slidenum">
              <a:rPr lang="zh-CN" altLang="en-US" smtClean="0"/>
              <a:t>21</a:t>
            </a:fld>
            <a:endParaRPr lang="zh-CN" altLang="en-US"/>
          </a:p>
        </p:txBody>
      </p:sp>
    </p:spTree>
    <p:extLst>
      <p:ext uri="{BB962C8B-B14F-4D97-AF65-F5344CB8AC3E}">
        <p14:creationId xmlns:p14="http://schemas.microsoft.com/office/powerpoint/2010/main" val="33282364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Arial" panose="020B0604020202020204" pitchFamily="34" charset="0"/>
              <a:buNone/>
            </a:pPr>
            <a:r>
              <a:rPr lang="zh-CN" altLang="en-US" sz="900" dirty="0"/>
              <a:t>不考虑权重时所有边实际都为无向边</a:t>
            </a:r>
            <a:endParaRPr lang="zh-CN" altLang="en-US" dirty="0"/>
          </a:p>
        </p:txBody>
      </p:sp>
      <p:sp>
        <p:nvSpPr>
          <p:cNvPr id="4" name="灯片编号占位符 3"/>
          <p:cNvSpPr>
            <a:spLocks noGrp="1"/>
          </p:cNvSpPr>
          <p:nvPr>
            <p:ph type="sldNum" sz="quarter" idx="5"/>
          </p:nvPr>
        </p:nvSpPr>
        <p:spPr/>
        <p:txBody>
          <a:bodyPr/>
          <a:lstStyle/>
          <a:p>
            <a:fld id="{5ADBB0C9-B4B5-4981-8185-40C817E1AF74}" type="slidenum">
              <a:rPr lang="zh-CN" altLang="en-US" smtClean="0"/>
              <a:t>22</a:t>
            </a:fld>
            <a:endParaRPr lang="zh-CN" altLang="en-US"/>
          </a:p>
        </p:txBody>
      </p:sp>
    </p:spTree>
    <p:extLst>
      <p:ext uri="{BB962C8B-B14F-4D97-AF65-F5344CB8AC3E}">
        <p14:creationId xmlns:p14="http://schemas.microsoft.com/office/powerpoint/2010/main" val="37810052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685754" rtl="0" eaLnBrk="1" fontAlgn="auto" latinLnBrk="0" hangingPunct="1">
              <a:lnSpc>
                <a:spcPct val="100000"/>
              </a:lnSpc>
              <a:spcBef>
                <a:spcPts val="0"/>
              </a:spcBef>
              <a:spcAft>
                <a:spcPts val="0"/>
              </a:spcAft>
              <a:buClrTx/>
              <a:buSzTx/>
              <a:buFontTx/>
              <a:buNone/>
              <a:tabLst/>
              <a:defRPr/>
            </a:pPr>
            <a:r>
              <a:rPr lang="zh-CN" altLang="en-US" sz="900" dirty="0"/>
              <a:t>影响</a:t>
            </a:r>
            <a:r>
              <a:rPr lang="en-US" altLang="zh-CN" sz="900" dirty="0" err="1"/>
              <a:t>i</a:t>
            </a:r>
            <a:r>
              <a:rPr lang="en-US" altLang="zh-CN" sz="900" dirty="0"/>
              <a:t> </a:t>
            </a:r>
            <a:r>
              <a:rPr lang="zh-CN" altLang="en-US" sz="900" dirty="0"/>
              <a:t>为名字</a:t>
            </a:r>
            <a:r>
              <a:rPr lang="en-US" altLang="zh-CN" sz="900" dirty="0" err="1"/>
              <a:t>i</a:t>
            </a:r>
            <a:r>
              <a:rPr lang="en-US" altLang="zh-CN" sz="900" dirty="0"/>
              <a:t> </a:t>
            </a:r>
            <a:r>
              <a:rPr lang="zh-CN" altLang="en-US" sz="900" dirty="0"/>
              <a:t>与该人物归一化后的同现次数，表示该人物对名字</a:t>
            </a:r>
            <a:r>
              <a:rPr lang="en-US" altLang="zh-CN" sz="900" dirty="0" err="1"/>
              <a:t>i</a:t>
            </a:r>
            <a:r>
              <a:rPr lang="en-US" altLang="zh-CN" sz="900" dirty="0"/>
              <a:t> </a:t>
            </a:r>
            <a:r>
              <a:rPr lang="zh-CN" altLang="en-US" sz="900" dirty="0"/>
              <a:t>的影响权重。</a:t>
            </a:r>
            <a:endParaRPr lang="en-US" altLang="zh-CN" sz="900" dirty="0"/>
          </a:p>
          <a:p>
            <a:pPr marL="0" marR="0" lvl="0" indent="0" algn="l" defTabSz="685754" rtl="0" eaLnBrk="1" fontAlgn="auto" latinLnBrk="0" hangingPunct="1">
              <a:lnSpc>
                <a:spcPct val="100000"/>
              </a:lnSpc>
              <a:spcBef>
                <a:spcPts val="0"/>
              </a:spcBef>
              <a:spcAft>
                <a:spcPts val="0"/>
              </a:spcAft>
              <a:buClrTx/>
              <a:buSzTx/>
              <a:buFontTx/>
              <a:buNone/>
              <a:tabLst/>
              <a:defRPr/>
            </a:pPr>
            <a:endParaRPr lang="en-US" altLang="zh-CN" b="0" dirty="0">
              <a:solidFill>
                <a:srgbClr val="D4D4D4"/>
              </a:solidFill>
              <a:effectLst/>
              <a:latin typeface="Consolas" panose="020B0609020204030204" pitchFamily="49" charset="0"/>
            </a:endParaRPr>
          </a:p>
          <a:p>
            <a:pPr marL="0" marR="0" lvl="0" indent="0" algn="l" defTabSz="685754" rtl="0" eaLnBrk="1" fontAlgn="auto" latinLnBrk="0" hangingPunct="1">
              <a:lnSpc>
                <a:spcPct val="100000"/>
              </a:lnSpc>
              <a:spcBef>
                <a:spcPts val="0"/>
              </a:spcBef>
              <a:spcAft>
                <a:spcPts val="0"/>
              </a:spcAft>
              <a:buClrTx/>
              <a:buSzTx/>
              <a:buFontTx/>
              <a:buNone/>
              <a:tabLst/>
              <a:defRPr/>
            </a:pPr>
            <a:r>
              <a:rPr lang="en-US" altLang="zh-CN" b="0" dirty="0">
                <a:solidFill>
                  <a:srgbClr val="D4D4D4"/>
                </a:solidFill>
                <a:effectLst/>
                <a:latin typeface="Consolas" panose="020B0609020204030204" pitchFamily="49" charset="0"/>
              </a:rPr>
              <a:t>PageRank</a:t>
            </a:r>
            <a:r>
              <a:rPr lang="zh-CN" altLang="en-US" b="0" dirty="0">
                <a:solidFill>
                  <a:srgbClr val="D4D4D4"/>
                </a:solidFill>
                <a:effectLst/>
                <a:latin typeface="Consolas" panose="020B0609020204030204" pitchFamily="49" charset="0"/>
              </a:rPr>
              <a:t>算法原本</a:t>
            </a:r>
            <a:r>
              <a:rPr lang="en-US" altLang="zh-CN" b="0" dirty="0">
                <a:solidFill>
                  <a:srgbClr val="D4D4D4"/>
                </a:solidFill>
                <a:effectLst/>
                <a:latin typeface="Consolas" panose="020B0609020204030204" pitchFamily="49" charset="0"/>
              </a:rPr>
              <a:t>RP</a:t>
            </a:r>
            <a:r>
              <a:rPr lang="zh-CN" altLang="en-US" b="0" dirty="0">
                <a:solidFill>
                  <a:srgbClr val="D4D4D4"/>
                </a:solidFill>
                <a:effectLst/>
                <a:latin typeface="Consolas" panose="020B0609020204030204" pitchFamily="49" charset="0"/>
              </a:rPr>
              <a:t>值设置为访问概率</a:t>
            </a:r>
            <a:r>
              <a:rPr lang="en-US" altLang="zh-CN" b="0" dirty="0">
                <a:solidFill>
                  <a:srgbClr val="D4D4D4"/>
                </a:solidFill>
                <a:effectLst/>
                <a:latin typeface="Consolas" panose="020B0609020204030204" pitchFamily="49" charset="0"/>
              </a:rPr>
              <a:t>1/N</a:t>
            </a:r>
            <a:r>
              <a:rPr lang="zh-CN" altLang="en-US" b="0" dirty="0">
                <a:solidFill>
                  <a:srgbClr val="D4D4D4"/>
                </a:solidFill>
                <a:effectLst/>
                <a:latin typeface="Consolas" panose="020B0609020204030204" pitchFamily="49" charset="0"/>
              </a:rPr>
              <a:t>，这样结果值为各节点的概率，和为</a:t>
            </a:r>
            <a:r>
              <a:rPr lang="en-US" altLang="zh-CN" b="0" dirty="0">
                <a:solidFill>
                  <a:srgbClr val="D4D4D4"/>
                </a:solidFill>
                <a:effectLst/>
                <a:latin typeface="Consolas" panose="020B0609020204030204" pitchFamily="49" charset="0"/>
              </a:rPr>
              <a:t>1</a:t>
            </a:r>
            <a:r>
              <a:rPr lang="zh-CN" altLang="en-US" b="0" dirty="0">
                <a:solidFill>
                  <a:srgbClr val="D4D4D4"/>
                </a:solidFill>
                <a:effectLst/>
                <a:latin typeface="Consolas" panose="020B0609020204030204" pitchFamily="49" charset="0"/>
              </a:rPr>
              <a:t>。但本次实验我们注重的是人物之间的相对重要程度，因此将</a:t>
            </a:r>
            <a:r>
              <a:rPr lang="en-US" altLang="zh-CN" b="0" dirty="0">
                <a:solidFill>
                  <a:srgbClr val="D4D4D4"/>
                </a:solidFill>
                <a:effectLst/>
                <a:latin typeface="Consolas" panose="020B0609020204030204" pitchFamily="49" charset="0"/>
              </a:rPr>
              <a:t>PR</a:t>
            </a:r>
            <a:r>
              <a:rPr lang="zh-CN" altLang="en-US" b="0" dirty="0">
                <a:solidFill>
                  <a:srgbClr val="D4D4D4"/>
                </a:solidFill>
                <a:effectLst/>
                <a:latin typeface="Consolas" panose="020B0609020204030204" pitchFamily="49" charset="0"/>
              </a:rPr>
              <a:t>放大</a:t>
            </a:r>
            <a:r>
              <a:rPr lang="en-US" altLang="zh-CN" b="0" dirty="0">
                <a:solidFill>
                  <a:srgbClr val="D4D4D4"/>
                </a:solidFill>
                <a:effectLst/>
                <a:latin typeface="Consolas" panose="020B0609020204030204" pitchFamily="49" charset="0"/>
              </a:rPr>
              <a:t>N</a:t>
            </a:r>
            <a:r>
              <a:rPr lang="zh-CN" altLang="en-US" b="0" dirty="0">
                <a:solidFill>
                  <a:srgbClr val="D4D4D4"/>
                </a:solidFill>
                <a:effectLst/>
                <a:latin typeface="Consolas" panose="020B0609020204030204" pitchFamily="49" charset="0"/>
              </a:rPr>
              <a:t>倍，设置初始值为</a:t>
            </a:r>
            <a:r>
              <a:rPr lang="en-US" altLang="zh-CN" b="0" dirty="0">
                <a:solidFill>
                  <a:srgbClr val="D4D4D4"/>
                </a:solidFill>
                <a:effectLst/>
                <a:latin typeface="Consolas" panose="020B0609020204030204" pitchFamily="49" charset="0"/>
              </a:rPr>
              <a:t>1.0</a:t>
            </a:r>
            <a:r>
              <a:rPr lang="zh-CN" altLang="en-US" b="0" dirty="0">
                <a:solidFill>
                  <a:srgbClr val="D4D4D4"/>
                </a:solidFill>
                <a:effectLst/>
                <a:latin typeface="Consolas" panose="020B0609020204030204" pitchFamily="49" charset="0"/>
              </a:rPr>
              <a:t>，从而以减小小数运算误差。</a:t>
            </a:r>
          </a:p>
          <a:p>
            <a:pPr marL="0" marR="0" lvl="0" indent="0" algn="l" defTabSz="685754" rtl="0" eaLnBrk="1" fontAlgn="auto" latinLnBrk="0" hangingPunct="1">
              <a:lnSpc>
                <a:spcPct val="100000"/>
              </a:lnSpc>
              <a:spcBef>
                <a:spcPts val="0"/>
              </a:spcBef>
              <a:spcAft>
                <a:spcPts val="0"/>
              </a:spcAft>
              <a:buClrTx/>
              <a:buSzTx/>
              <a:buFontTx/>
              <a:buNone/>
              <a:tabLst/>
              <a:defRPr/>
            </a:pPr>
            <a:endParaRPr lang="zh-CN" altLang="en-US" sz="900" dirty="0"/>
          </a:p>
        </p:txBody>
      </p:sp>
      <p:sp>
        <p:nvSpPr>
          <p:cNvPr id="4" name="灯片编号占位符 3"/>
          <p:cNvSpPr>
            <a:spLocks noGrp="1"/>
          </p:cNvSpPr>
          <p:nvPr>
            <p:ph type="sldNum" sz="quarter" idx="5"/>
          </p:nvPr>
        </p:nvSpPr>
        <p:spPr/>
        <p:txBody>
          <a:bodyPr/>
          <a:lstStyle/>
          <a:p>
            <a:fld id="{5ADBB0C9-B4B5-4981-8185-40C817E1AF74}" type="slidenum">
              <a:rPr lang="zh-CN" altLang="en-US" smtClean="0"/>
              <a:t>23</a:t>
            </a:fld>
            <a:endParaRPr lang="zh-CN" altLang="en-US"/>
          </a:p>
        </p:txBody>
      </p:sp>
    </p:spTree>
    <p:extLst>
      <p:ext uri="{BB962C8B-B14F-4D97-AF65-F5344CB8AC3E}">
        <p14:creationId xmlns:p14="http://schemas.microsoft.com/office/powerpoint/2010/main" val="40564074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685754" rtl="0" eaLnBrk="1" fontAlgn="auto" latinLnBrk="0" hangingPunct="1">
              <a:lnSpc>
                <a:spcPct val="100000"/>
              </a:lnSpc>
              <a:spcBef>
                <a:spcPts val="0"/>
              </a:spcBef>
              <a:spcAft>
                <a:spcPts val="0"/>
              </a:spcAft>
              <a:buClrTx/>
              <a:buSzTx/>
              <a:buFontTx/>
              <a:buNone/>
              <a:tabLst/>
              <a:defRPr/>
            </a:pPr>
            <a:r>
              <a:rPr lang="zh-CN" altLang="en-US" sz="900" dirty="0"/>
              <a:t>预处理部分逻辑简单，因此整合进迭代计算的</a:t>
            </a:r>
            <a:r>
              <a:rPr lang="en-US" altLang="zh-CN" sz="900" dirty="0"/>
              <a:t>Mapper</a:t>
            </a:r>
            <a:r>
              <a:rPr lang="zh-CN" altLang="en-US" sz="900" dirty="0"/>
              <a:t>中，即判断是否是第一次计算，若是第一次则初始化</a:t>
            </a:r>
            <a:r>
              <a:rPr lang="en-US" altLang="zh-CN" sz="900" dirty="0"/>
              <a:t>PR</a:t>
            </a:r>
            <a:r>
              <a:rPr lang="zh-CN" altLang="en-US" sz="900" dirty="0"/>
              <a:t>并格式化输入</a:t>
            </a:r>
            <a:endParaRPr lang="en-US" altLang="zh-CN" sz="900" dirty="0"/>
          </a:p>
          <a:p>
            <a:pPr marL="0" marR="0" lvl="0" indent="0" algn="l" defTabSz="685754" rtl="0" eaLnBrk="1" fontAlgn="auto" latinLnBrk="0" hangingPunct="1">
              <a:lnSpc>
                <a:spcPct val="100000"/>
              </a:lnSpc>
              <a:spcBef>
                <a:spcPts val="0"/>
              </a:spcBef>
              <a:spcAft>
                <a:spcPts val="0"/>
              </a:spcAft>
              <a:buClrTx/>
              <a:buSzTx/>
              <a:buFontTx/>
              <a:buNone/>
              <a:tabLst/>
              <a:defRPr/>
            </a:pPr>
            <a:endParaRPr lang="en-US" altLang="zh-CN" sz="900" dirty="0"/>
          </a:p>
          <a:p>
            <a:pPr marL="0" marR="0" lvl="0" indent="0" algn="l" defTabSz="685754" rtl="0" eaLnBrk="1" fontAlgn="auto" latinLnBrk="0" hangingPunct="1">
              <a:lnSpc>
                <a:spcPct val="100000"/>
              </a:lnSpc>
              <a:spcBef>
                <a:spcPts val="0"/>
              </a:spcBef>
              <a:spcAft>
                <a:spcPts val="0"/>
              </a:spcAft>
              <a:buClrTx/>
              <a:buSzTx/>
              <a:buFontTx/>
              <a:buNone/>
              <a:tabLst/>
              <a:defRPr/>
            </a:pPr>
            <a:r>
              <a:rPr lang="zh-CN" altLang="en-US" sz="900" dirty="0"/>
              <a:t>维护出度表的键值对生成一个即可，</a:t>
            </a:r>
            <a:r>
              <a:rPr lang="en-US" altLang="zh-CN" sz="900" dirty="0"/>
              <a:t>value</a:t>
            </a:r>
            <a:r>
              <a:rPr lang="zh-CN" altLang="en-US" sz="900" dirty="0"/>
              <a:t>前加</a:t>
            </a:r>
            <a:r>
              <a:rPr lang="en-US" altLang="zh-CN" sz="900" dirty="0"/>
              <a:t>#</a:t>
            </a:r>
            <a:r>
              <a:rPr lang="zh-CN" altLang="en-US" sz="900" dirty="0"/>
              <a:t>为了是</a:t>
            </a:r>
            <a:r>
              <a:rPr lang="en-US" altLang="zh-CN" sz="900" dirty="0"/>
              <a:t>reducer</a:t>
            </a:r>
            <a:r>
              <a:rPr lang="zh-CN" altLang="en-US" sz="900" dirty="0"/>
              <a:t>易于区分类型</a:t>
            </a:r>
            <a:endParaRPr lang="en-US" altLang="zh-CN" sz="900" dirty="0"/>
          </a:p>
          <a:p>
            <a:pPr marL="0" marR="0" lvl="0" indent="0" algn="l" defTabSz="685754" rtl="0" eaLnBrk="1" fontAlgn="auto" latinLnBrk="0" hangingPunct="1">
              <a:lnSpc>
                <a:spcPct val="100000"/>
              </a:lnSpc>
              <a:spcBef>
                <a:spcPts val="0"/>
              </a:spcBef>
              <a:spcAft>
                <a:spcPts val="0"/>
              </a:spcAft>
              <a:buClrTx/>
              <a:buSzTx/>
              <a:buFontTx/>
              <a:buNone/>
              <a:tabLst/>
              <a:defRPr/>
            </a:pPr>
            <a:endParaRPr lang="zh-CN" altLang="en-US" sz="900" b="1" dirty="0"/>
          </a:p>
        </p:txBody>
      </p:sp>
      <p:sp>
        <p:nvSpPr>
          <p:cNvPr id="4" name="灯片编号占位符 3"/>
          <p:cNvSpPr>
            <a:spLocks noGrp="1"/>
          </p:cNvSpPr>
          <p:nvPr>
            <p:ph type="sldNum" sz="quarter" idx="5"/>
          </p:nvPr>
        </p:nvSpPr>
        <p:spPr/>
        <p:txBody>
          <a:bodyPr/>
          <a:lstStyle/>
          <a:p>
            <a:fld id="{5ADBB0C9-B4B5-4981-8185-40C817E1AF74}" type="slidenum">
              <a:rPr lang="zh-CN" altLang="en-US" smtClean="0"/>
              <a:t>24</a:t>
            </a:fld>
            <a:endParaRPr lang="zh-CN" altLang="en-US"/>
          </a:p>
        </p:txBody>
      </p:sp>
    </p:spTree>
    <p:extLst>
      <p:ext uri="{BB962C8B-B14F-4D97-AF65-F5344CB8AC3E}">
        <p14:creationId xmlns:p14="http://schemas.microsoft.com/office/powerpoint/2010/main" val="256876534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685754" rtl="0" eaLnBrk="1" fontAlgn="auto" latinLnBrk="0" hangingPunct="1">
              <a:lnSpc>
                <a:spcPct val="100000"/>
              </a:lnSpc>
              <a:spcBef>
                <a:spcPts val="0"/>
              </a:spcBef>
              <a:spcAft>
                <a:spcPts val="0"/>
              </a:spcAft>
              <a:buClrTx/>
              <a:buSzTx/>
              <a:buFontTx/>
              <a:buNone/>
              <a:tabLst/>
              <a:defRPr/>
            </a:pPr>
            <a:r>
              <a:rPr lang="zh-CN" altLang="en-US" sz="900" dirty="0"/>
              <a:t>迭代</a:t>
            </a:r>
            <a:r>
              <a:rPr lang="en-US" altLang="zh-CN" sz="900" dirty="0"/>
              <a:t>14</a:t>
            </a:r>
            <a:r>
              <a:rPr lang="zh-CN" altLang="en-US" sz="900" dirty="0"/>
              <a:t>次基本收敛，为节省开销制定为迭代</a:t>
            </a:r>
            <a:r>
              <a:rPr lang="en-US" altLang="zh-CN" sz="900" dirty="0"/>
              <a:t>15</a:t>
            </a:r>
            <a:r>
              <a:rPr lang="zh-CN" altLang="en-US" sz="900" dirty="0"/>
              <a:t>次</a:t>
            </a:r>
          </a:p>
        </p:txBody>
      </p:sp>
      <p:sp>
        <p:nvSpPr>
          <p:cNvPr id="4" name="灯片编号占位符 3"/>
          <p:cNvSpPr>
            <a:spLocks noGrp="1"/>
          </p:cNvSpPr>
          <p:nvPr>
            <p:ph type="sldNum" sz="quarter" idx="5"/>
          </p:nvPr>
        </p:nvSpPr>
        <p:spPr/>
        <p:txBody>
          <a:bodyPr/>
          <a:lstStyle/>
          <a:p>
            <a:fld id="{5ADBB0C9-B4B5-4981-8185-40C817E1AF74}" type="slidenum">
              <a:rPr lang="zh-CN" altLang="en-US" smtClean="0"/>
              <a:t>25</a:t>
            </a:fld>
            <a:endParaRPr lang="zh-CN" altLang="en-US"/>
          </a:p>
        </p:txBody>
      </p:sp>
    </p:spTree>
    <p:extLst>
      <p:ext uri="{BB962C8B-B14F-4D97-AF65-F5344CB8AC3E}">
        <p14:creationId xmlns:p14="http://schemas.microsoft.com/office/powerpoint/2010/main" val="18796147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dirty="0">
                <a:solidFill>
                  <a:srgbClr val="D4D4D4"/>
                </a:solidFill>
                <a:effectLst/>
                <a:latin typeface="Consolas" panose="020B0609020204030204" pitchFamily="49" charset="0"/>
              </a:rPr>
              <a:t>两个</a:t>
            </a:r>
            <a:r>
              <a:rPr lang="en-US" altLang="zh-CN" b="0" dirty="0">
                <a:solidFill>
                  <a:srgbClr val="D4D4D4"/>
                </a:solidFill>
                <a:effectLst/>
                <a:latin typeface="Consolas" panose="020B0609020204030204" pitchFamily="49" charset="0"/>
              </a:rPr>
              <a:t>job</a:t>
            </a:r>
            <a:r>
              <a:rPr lang="zh-CN" altLang="en-US" b="0" dirty="0">
                <a:solidFill>
                  <a:srgbClr val="D4D4D4"/>
                </a:solidFill>
                <a:effectLst/>
                <a:latin typeface="Consolas" panose="020B0609020204030204" pitchFamily="49" charset="0"/>
              </a:rPr>
              <a:t>中都设置</a:t>
            </a:r>
            <a:r>
              <a:rPr lang="en-US" altLang="zh-CN" b="0" dirty="0" err="1">
                <a:solidFill>
                  <a:srgbClr val="D4D4D4"/>
                </a:solidFill>
                <a:effectLst/>
                <a:latin typeface="Consolas" panose="020B0609020204030204" pitchFamily="49" charset="0"/>
              </a:rPr>
              <a:t>InputFormat</a:t>
            </a:r>
            <a:r>
              <a:rPr lang="zh-CN" altLang="en-US" b="0" dirty="0">
                <a:solidFill>
                  <a:srgbClr val="D4D4D4"/>
                </a:solidFill>
                <a:effectLst/>
                <a:latin typeface="Consolas" panose="020B0609020204030204" pitchFamily="49" charset="0"/>
              </a:rPr>
              <a:t>为</a:t>
            </a:r>
            <a:r>
              <a:rPr lang="en-US" altLang="zh-CN" b="0" dirty="0" err="1">
                <a:solidFill>
                  <a:srgbClr val="D4D4D4"/>
                </a:solidFill>
                <a:effectLst/>
                <a:latin typeface="Consolas" panose="020B0609020204030204" pitchFamily="49" charset="0"/>
              </a:rPr>
              <a:t>KeyValueTextInputFormat</a:t>
            </a:r>
            <a:r>
              <a:rPr lang="zh-CN" altLang="en-US" b="0" dirty="0">
                <a:solidFill>
                  <a:srgbClr val="D4D4D4"/>
                </a:solidFill>
                <a:effectLst/>
                <a:latin typeface="Consolas" panose="020B0609020204030204" pitchFamily="49" charset="0"/>
              </a:rPr>
              <a:t>，</a:t>
            </a:r>
          </a:p>
          <a:p>
            <a:r>
              <a:rPr lang="zh-CN" altLang="en-US" b="0" dirty="0">
                <a:solidFill>
                  <a:srgbClr val="D4D4D4"/>
                </a:solidFill>
                <a:effectLst/>
                <a:latin typeface="Consolas" panose="020B0609020204030204" pitchFamily="49" charset="0"/>
              </a:rPr>
              <a:t>这样会自动以分隔符</a:t>
            </a:r>
            <a:r>
              <a:rPr lang="en-US" altLang="zh-CN" b="0" dirty="0">
                <a:solidFill>
                  <a:srgbClr val="D4D4D4"/>
                </a:solidFill>
                <a:effectLst/>
                <a:latin typeface="Consolas" panose="020B0609020204030204" pitchFamily="49" charset="0"/>
              </a:rPr>
              <a:t>(</a:t>
            </a:r>
            <a:r>
              <a:rPr lang="zh-CN" altLang="en-US" b="0" dirty="0">
                <a:solidFill>
                  <a:srgbClr val="D4D4D4"/>
                </a:solidFill>
                <a:effectLst/>
                <a:latin typeface="Consolas" panose="020B0609020204030204" pitchFamily="49" charset="0"/>
              </a:rPr>
              <a:t>默认为</a:t>
            </a:r>
            <a:r>
              <a:rPr lang="en-US" altLang="zh-CN" b="0" dirty="0">
                <a:solidFill>
                  <a:srgbClr val="4EC9B0"/>
                </a:solidFill>
                <a:effectLst/>
                <a:latin typeface="Consolas" panose="020B0609020204030204" pitchFamily="49" charset="0"/>
              </a:rPr>
              <a:t>\</a:t>
            </a:r>
            <a:r>
              <a:rPr lang="en-US" altLang="zh-CN" b="0" dirty="0">
                <a:solidFill>
                  <a:srgbClr val="D4D4D4"/>
                </a:solidFill>
                <a:effectLst/>
                <a:latin typeface="Consolas" panose="020B0609020204030204" pitchFamily="49" charset="0"/>
              </a:rPr>
              <a:t>t)</a:t>
            </a:r>
            <a:r>
              <a:rPr lang="zh-CN" altLang="en-US" b="0" dirty="0">
                <a:solidFill>
                  <a:srgbClr val="D4D4D4"/>
                </a:solidFill>
                <a:effectLst/>
                <a:latin typeface="Consolas" panose="020B0609020204030204" pitchFamily="49" charset="0"/>
              </a:rPr>
              <a:t>将一行的内容切割为</a:t>
            </a:r>
            <a:r>
              <a:rPr lang="en-US" altLang="zh-CN" b="0" dirty="0">
                <a:solidFill>
                  <a:srgbClr val="D4D4D4"/>
                </a:solidFill>
                <a:effectLst/>
                <a:latin typeface="Consolas" panose="020B0609020204030204" pitchFamily="49" charset="0"/>
              </a:rPr>
              <a:t>key</a:t>
            </a:r>
            <a:r>
              <a:rPr lang="zh-CN" altLang="en-US" b="0" dirty="0">
                <a:solidFill>
                  <a:srgbClr val="D4D4D4"/>
                </a:solidFill>
                <a:effectLst/>
                <a:latin typeface="Consolas" panose="020B0609020204030204" pitchFamily="49" charset="0"/>
              </a:rPr>
              <a:t>和</a:t>
            </a:r>
            <a:r>
              <a:rPr lang="en-US" altLang="zh-CN" b="0" dirty="0">
                <a:solidFill>
                  <a:srgbClr val="D4D4D4"/>
                </a:solidFill>
                <a:effectLst/>
                <a:latin typeface="Consolas" panose="020B0609020204030204" pitchFamily="49" charset="0"/>
              </a:rPr>
              <a:t>value</a:t>
            </a:r>
            <a:r>
              <a:rPr lang="zh-CN" altLang="en-US" b="0" dirty="0">
                <a:solidFill>
                  <a:srgbClr val="D4D4D4"/>
                </a:solidFill>
                <a:effectLst/>
                <a:latin typeface="Consolas" panose="020B0609020204030204" pitchFamily="49" charset="0"/>
              </a:rPr>
              <a:t>。</a:t>
            </a:r>
          </a:p>
          <a:p>
            <a:pPr marL="0" marR="0" lvl="0" indent="0" algn="l" defTabSz="685754" rtl="0" eaLnBrk="1" fontAlgn="auto" latinLnBrk="0" hangingPunct="1">
              <a:lnSpc>
                <a:spcPct val="100000"/>
              </a:lnSpc>
              <a:spcBef>
                <a:spcPts val="0"/>
              </a:spcBef>
              <a:spcAft>
                <a:spcPts val="0"/>
              </a:spcAft>
              <a:buClrTx/>
              <a:buSzTx/>
              <a:buFontTx/>
              <a:buNone/>
              <a:tabLst/>
              <a:defRPr/>
            </a:pPr>
            <a:endParaRPr lang="zh-CN" altLang="en-US" sz="900" dirty="0"/>
          </a:p>
        </p:txBody>
      </p:sp>
      <p:sp>
        <p:nvSpPr>
          <p:cNvPr id="4" name="灯片编号占位符 3"/>
          <p:cNvSpPr>
            <a:spLocks noGrp="1"/>
          </p:cNvSpPr>
          <p:nvPr>
            <p:ph type="sldNum" sz="quarter" idx="5"/>
          </p:nvPr>
        </p:nvSpPr>
        <p:spPr/>
        <p:txBody>
          <a:bodyPr/>
          <a:lstStyle/>
          <a:p>
            <a:fld id="{5ADBB0C9-B4B5-4981-8185-40C817E1AF74}" type="slidenum">
              <a:rPr lang="zh-CN" altLang="en-US" smtClean="0"/>
              <a:t>26</a:t>
            </a:fld>
            <a:endParaRPr lang="zh-CN" altLang="en-US"/>
          </a:p>
        </p:txBody>
      </p:sp>
    </p:spTree>
    <p:extLst>
      <p:ext uri="{BB962C8B-B14F-4D97-AF65-F5344CB8AC3E}">
        <p14:creationId xmlns:p14="http://schemas.microsoft.com/office/powerpoint/2010/main" val="22186825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78F6036-E835-44CB-A25A-34C755DFD5D4}" type="slidenum">
              <a:rPr lang="en-US" smtClean="0"/>
              <a:pPr/>
              <a:t>27</a:t>
            </a:fld>
            <a:endParaRPr lang="en-US"/>
          </a:p>
        </p:txBody>
      </p:sp>
    </p:spTree>
    <p:extLst>
      <p:ext uri="{BB962C8B-B14F-4D97-AF65-F5344CB8AC3E}">
        <p14:creationId xmlns:p14="http://schemas.microsoft.com/office/powerpoint/2010/main" val="18839975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28</a:t>
            </a:fld>
            <a:endParaRPr lang="zh-CN" altLang="en-US"/>
          </a:p>
        </p:txBody>
      </p:sp>
    </p:spTree>
    <p:extLst>
      <p:ext uri="{BB962C8B-B14F-4D97-AF65-F5344CB8AC3E}">
        <p14:creationId xmlns:p14="http://schemas.microsoft.com/office/powerpoint/2010/main" val="41663708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29</a:t>
            </a:fld>
            <a:endParaRPr lang="zh-CN" altLang="en-US"/>
          </a:p>
        </p:txBody>
      </p:sp>
    </p:spTree>
    <p:extLst>
      <p:ext uri="{BB962C8B-B14F-4D97-AF65-F5344CB8AC3E}">
        <p14:creationId xmlns:p14="http://schemas.microsoft.com/office/powerpoint/2010/main" val="201697438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30</a:t>
            </a:fld>
            <a:endParaRPr lang="zh-CN" altLang="en-US"/>
          </a:p>
        </p:txBody>
      </p:sp>
    </p:spTree>
    <p:extLst>
      <p:ext uri="{BB962C8B-B14F-4D97-AF65-F5344CB8AC3E}">
        <p14:creationId xmlns:p14="http://schemas.microsoft.com/office/powerpoint/2010/main" val="16388195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78F6036-E835-44CB-A25A-34C755DFD5D4}" type="slidenum">
              <a:rPr lang="en-US" smtClean="0"/>
              <a:pPr/>
              <a:t>3</a:t>
            </a:fld>
            <a:endParaRPr lang="en-US"/>
          </a:p>
        </p:txBody>
      </p:sp>
    </p:spTree>
    <p:extLst>
      <p:ext uri="{BB962C8B-B14F-4D97-AF65-F5344CB8AC3E}">
        <p14:creationId xmlns:p14="http://schemas.microsoft.com/office/powerpoint/2010/main" val="421984111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31</a:t>
            </a:fld>
            <a:endParaRPr lang="zh-CN" altLang="en-US"/>
          </a:p>
        </p:txBody>
      </p:sp>
    </p:spTree>
    <p:extLst>
      <p:ext uri="{BB962C8B-B14F-4D97-AF65-F5344CB8AC3E}">
        <p14:creationId xmlns:p14="http://schemas.microsoft.com/office/powerpoint/2010/main" val="27715401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32</a:t>
            </a:fld>
            <a:endParaRPr lang="zh-CN" altLang="en-US"/>
          </a:p>
        </p:txBody>
      </p:sp>
    </p:spTree>
    <p:extLst>
      <p:ext uri="{BB962C8B-B14F-4D97-AF65-F5344CB8AC3E}">
        <p14:creationId xmlns:p14="http://schemas.microsoft.com/office/powerpoint/2010/main" val="375092600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33</a:t>
            </a:fld>
            <a:endParaRPr lang="zh-CN" altLang="en-US"/>
          </a:p>
        </p:txBody>
      </p:sp>
    </p:spTree>
    <p:extLst>
      <p:ext uri="{BB962C8B-B14F-4D97-AF65-F5344CB8AC3E}">
        <p14:creationId xmlns:p14="http://schemas.microsoft.com/office/powerpoint/2010/main" val="123503472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34</a:t>
            </a:fld>
            <a:endParaRPr lang="zh-CN" altLang="en-US"/>
          </a:p>
        </p:txBody>
      </p:sp>
    </p:spTree>
    <p:extLst>
      <p:ext uri="{BB962C8B-B14F-4D97-AF65-F5344CB8AC3E}">
        <p14:creationId xmlns:p14="http://schemas.microsoft.com/office/powerpoint/2010/main" val="18228489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35</a:t>
            </a:fld>
            <a:endParaRPr lang="zh-CN" altLang="en-US"/>
          </a:p>
        </p:txBody>
      </p:sp>
    </p:spTree>
    <p:extLst>
      <p:ext uri="{BB962C8B-B14F-4D97-AF65-F5344CB8AC3E}">
        <p14:creationId xmlns:p14="http://schemas.microsoft.com/office/powerpoint/2010/main" val="410776675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36</a:t>
            </a:fld>
            <a:endParaRPr lang="zh-CN" altLang="en-US"/>
          </a:p>
        </p:txBody>
      </p:sp>
    </p:spTree>
    <p:extLst>
      <p:ext uri="{BB962C8B-B14F-4D97-AF65-F5344CB8AC3E}">
        <p14:creationId xmlns:p14="http://schemas.microsoft.com/office/powerpoint/2010/main" val="312196902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37</a:t>
            </a:fld>
            <a:endParaRPr lang="zh-CN" altLang="en-US"/>
          </a:p>
        </p:txBody>
      </p:sp>
    </p:spTree>
    <p:extLst>
      <p:ext uri="{BB962C8B-B14F-4D97-AF65-F5344CB8AC3E}">
        <p14:creationId xmlns:p14="http://schemas.microsoft.com/office/powerpoint/2010/main" val="81826686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38</a:t>
            </a:fld>
            <a:endParaRPr lang="zh-CN" altLang="en-US"/>
          </a:p>
        </p:txBody>
      </p:sp>
    </p:spTree>
    <p:extLst>
      <p:ext uri="{BB962C8B-B14F-4D97-AF65-F5344CB8AC3E}">
        <p14:creationId xmlns:p14="http://schemas.microsoft.com/office/powerpoint/2010/main" val="42081391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39</a:t>
            </a:fld>
            <a:endParaRPr lang="zh-CN" altLang="en-US"/>
          </a:p>
        </p:txBody>
      </p:sp>
    </p:spTree>
    <p:extLst>
      <p:ext uri="{BB962C8B-B14F-4D97-AF65-F5344CB8AC3E}">
        <p14:creationId xmlns:p14="http://schemas.microsoft.com/office/powerpoint/2010/main" val="83747380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40</a:t>
            </a:fld>
            <a:endParaRPr lang="zh-CN" altLang="en-US"/>
          </a:p>
        </p:txBody>
      </p:sp>
    </p:spTree>
    <p:extLst>
      <p:ext uri="{BB962C8B-B14F-4D97-AF65-F5344CB8AC3E}">
        <p14:creationId xmlns:p14="http://schemas.microsoft.com/office/powerpoint/2010/main" val="20684773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78F6036-E835-44CB-A25A-34C755DFD5D4}" type="slidenum">
              <a:rPr lang="en-US" smtClean="0"/>
              <a:pPr/>
              <a:t>4</a:t>
            </a:fld>
            <a:endParaRPr lang="en-US"/>
          </a:p>
        </p:txBody>
      </p:sp>
    </p:spTree>
    <p:extLst>
      <p:ext uri="{BB962C8B-B14F-4D97-AF65-F5344CB8AC3E}">
        <p14:creationId xmlns:p14="http://schemas.microsoft.com/office/powerpoint/2010/main" val="136950869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41</a:t>
            </a:fld>
            <a:endParaRPr lang="zh-CN" altLang="en-US"/>
          </a:p>
        </p:txBody>
      </p:sp>
    </p:spTree>
    <p:extLst>
      <p:ext uri="{BB962C8B-B14F-4D97-AF65-F5344CB8AC3E}">
        <p14:creationId xmlns:p14="http://schemas.microsoft.com/office/powerpoint/2010/main" val="102205859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78F6036-E835-44CB-A25A-34C755DFD5D4}" type="slidenum">
              <a:rPr lang="en-US" smtClean="0"/>
              <a:pPr/>
              <a:t>42</a:t>
            </a:fld>
            <a:endParaRPr lang="en-US"/>
          </a:p>
        </p:txBody>
      </p:sp>
    </p:spTree>
    <p:extLst>
      <p:ext uri="{BB962C8B-B14F-4D97-AF65-F5344CB8AC3E}">
        <p14:creationId xmlns:p14="http://schemas.microsoft.com/office/powerpoint/2010/main" val="413592682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43</a:t>
            </a:fld>
            <a:endParaRPr lang="zh-CN" altLang="en-US"/>
          </a:p>
        </p:txBody>
      </p:sp>
    </p:spTree>
    <p:extLst>
      <p:ext uri="{BB962C8B-B14F-4D97-AF65-F5344CB8AC3E}">
        <p14:creationId xmlns:p14="http://schemas.microsoft.com/office/powerpoint/2010/main" val="105433421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44</a:t>
            </a:fld>
            <a:endParaRPr lang="zh-CN" altLang="en-US"/>
          </a:p>
        </p:txBody>
      </p:sp>
    </p:spTree>
    <p:extLst>
      <p:ext uri="{BB962C8B-B14F-4D97-AF65-F5344CB8AC3E}">
        <p14:creationId xmlns:p14="http://schemas.microsoft.com/office/powerpoint/2010/main" val="244270245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45</a:t>
            </a:fld>
            <a:endParaRPr lang="zh-CN" altLang="en-US"/>
          </a:p>
        </p:txBody>
      </p:sp>
    </p:spTree>
    <p:extLst>
      <p:ext uri="{BB962C8B-B14F-4D97-AF65-F5344CB8AC3E}">
        <p14:creationId xmlns:p14="http://schemas.microsoft.com/office/powerpoint/2010/main" val="6078869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46</a:t>
            </a:fld>
            <a:endParaRPr lang="zh-CN" altLang="en-US"/>
          </a:p>
        </p:txBody>
      </p:sp>
    </p:spTree>
    <p:extLst>
      <p:ext uri="{BB962C8B-B14F-4D97-AF65-F5344CB8AC3E}">
        <p14:creationId xmlns:p14="http://schemas.microsoft.com/office/powerpoint/2010/main" val="365546123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47</a:t>
            </a:fld>
            <a:endParaRPr lang="zh-CN" altLang="en-US"/>
          </a:p>
        </p:txBody>
      </p:sp>
    </p:spTree>
    <p:extLst>
      <p:ext uri="{BB962C8B-B14F-4D97-AF65-F5344CB8AC3E}">
        <p14:creationId xmlns:p14="http://schemas.microsoft.com/office/powerpoint/2010/main" val="350946997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48</a:t>
            </a:fld>
            <a:endParaRPr lang="zh-CN" altLang="en-US"/>
          </a:p>
        </p:txBody>
      </p:sp>
    </p:spTree>
    <p:extLst>
      <p:ext uri="{BB962C8B-B14F-4D97-AF65-F5344CB8AC3E}">
        <p14:creationId xmlns:p14="http://schemas.microsoft.com/office/powerpoint/2010/main" val="270528675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49</a:t>
            </a:fld>
            <a:endParaRPr lang="zh-CN" altLang="en-US"/>
          </a:p>
        </p:txBody>
      </p:sp>
    </p:spTree>
    <p:extLst>
      <p:ext uri="{BB962C8B-B14F-4D97-AF65-F5344CB8AC3E}">
        <p14:creationId xmlns:p14="http://schemas.microsoft.com/office/powerpoint/2010/main" val="15135847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50</a:t>
            </a:fld>
            <a:endParaRPr lang="zh-CN" altLang="en-US"/>
          </a:p>
        </p:txBody>
      </p:sp>
    </p:spTree>
    <p:extLst>
      <p:ext uri="{BB962C8B-B14F-4D97-AF65-F5344CB8AC3E}">
        <p14:creationId xmlns:p14="http://schemas.microsoft.com/office/powerpoint/2010/main" val="5742424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78F6036-E835-44CB-A25A-34C755DFD5D4}" type="slidenum">
              <a:rPr lang="en-US" smtClean="0"/>
              <a:pPr/>
              <a:t>5</a:t>
            </a:fld>
            <a:endParaRPr lang="en-US"/>
          </a:p>
        </p:txBody>
      </p:sp>
    </p:spTree>
    <p:extLst>
      <p:ext uri="{BB962C8B-B14F-4D97-AF65-F5344CB8AC3E}">
        <p14:creationId xmlns:p14="http://schemas.microsoft.com/office/powerpoint/2010/main" val="228385446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51</a:t>
            </a:fld>
            <a:endParaRPr lang="zh-CN" altLang="en-US"/>
          </a:p>
        </p:txBody>
      </p:sp>
    </p:spTree>
    <p:extLst>
      <p:ext uri="{BB962C8B-B14F-4D97-AF65-F5344CB8AC3E}">
        <p14:creationId xmlns:p14="http://schemas.microsoft.com/office/powerpoint/2010/main" val="17033375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52</a:t>
            </a:fld>
            <a:endParaRPr lang="zh-CN" altLang="en-US"/>
          </a:p>
        </p:txBody>
      </p:sp>
    </p:spTree>
    <p:extLst>
      <p:ext uri="{BB962C8B-B14F-4D97-AF65-F5344CB8AC3E}">
        <p14:creationId xmlns:p14="http://schemas.microsoft.com/office/powerpoint/2010/main" val="371411836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78F6036-E835-44CB-A25A-34C755DFD5D4}" type="slidenum">
              <a:rPr lang="en-US" smtClean="0"/>
              <a:pPr/>
              <a:t>53</a:t>
            </a:fld>
            <a:endParaRPr lang="en-US"/>
          </a:p>
        </p:txBody>
      </p:sp>
    </p:spTree>
    <p:extLst>
      <p:ext uri="{BB962C8B-B14F-4D97-AF65-F5344CB8AC3E}">
        <p14:creationId xmlns:p14="http://schemas.microsoft.com/office/powerpoint/2010/main" val="194319429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54</a:t>
            </a:fld>
            <a:endParaRPr lang="zh-CN" altLang="en-US"/>
          </a:p>
        </p:txBody>
      </p:sp>
    </p:spTree>
    <p:extLst>
      <p:ext uri="{BB962C8B-B14F-4D97-AF65-F5344CB8AC3E}">
        <p14:creationId xmlns:p14="http://schemas.microsoft.com/office/powerpoint/2010/main" val="71007588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55</a:t>
            </a:fld>
            <a:endParaRPr lang="zh-CN" altLang="en-US"/>
          </a:p>
        </p:txBody>
      </p:sp>
    </p:spTree>
    <p:extLst>
      <p:ext uri="{BB962C8B-B14F-4D97-AF65-F5344CB8AC3E}">
        <p14:creationId xmlns:p14="http://schemas.microsoft.com/office/powerpoint/2010/main" val="360903031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56</a:t>
            </a:fld>
            <a:endParaRPr lang="zh-CN" altLang="en-US"/>
          </a:p>
        </p:txBody>
      </p:sp>
    </p:spTree>
    <p:extLst>
      <p:ext uri="{BB962C8B-B14F-4D97-AF65-F5344CB8AC3E}">
        <p14:creationId xmlns:p14="http://schemas.microsoft.com/office/powerpoint/2010/main" val="426911079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57</a:t>
            </a:fld>
            <a:endParaRPr lang="zh-CN" altLang="en-US"/>
          </a:p>
        </p:txBody>
      </p:sp>
    </p:spTree>
    <p:extLst>
      <p:ext uri="{BB962C8B-B14F-4D97-AF65-F5344CB8AC3E}">
        <p14:creationId xmlns:p14="http://schemas.microsoft.com/office/powerpoint/2010/main" val="26286318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58</a:t>
            </a:fld>
            <a:endParaRPr lang="zh-CN" altLang="en-US"/>
          </a:p>
        </p:txBody>
      </p:sp>
    </p:spTree>
    <p:extLst>
      <p:ext uri="{BB962C8B-B14F-4D97-AF65-F5344CB8AC3E}">
        <p14:creationId xmlns:p14="http://schemas.microsoft.com/office/powerpoint/2010/main" val="215676074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1E0E0E2-7263-44C4-AAA9-733DBA7BD205}" type="slidenum">
              <a:rPr lang="zh-CN" altLang="en-US" smtClean="0"/>
              <a:t>59</a:t>
            </a:fld>
            <a:endParaRPr lang="zh-CN" altLang="en-US"/>
          </a:p>
        </p:txBody>
      </p:sp>
    </p:spTree>
    <p:extLst>
      <p:ext uri="{BB962C8B-B14F-4D97-AF65-F5344CB8AC3E}">
        <p14:creationId xmlns:p14="http://schemas.microsoft.com/office/powerpoint/2010/main" val="19205014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DBB0C9-B4B5-4981-8185-40C817E1AF74}" type="slidenum">
              <a:rPr lang="zh-CN" altLang="en-US" smtClean="0"/>
              <a:t>6</a:t>
            </a:fld>
            <a:endParaRPr lang="zh-CN" altLang="en-US"/>
          </a:p>
        </p:txBody>
      </p:sp>
    </p:spTree>
    <p:extLst>
      <p:ext uri="{BB962C8B-B14F-4D97-AF65-F5344CB8AC3E}">
        <p14:creationId xmlns:p14="http://schemas.microsoft.com/office/powerpoint/2010/main" val="23323833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ADBB0C9-B4B5-4981-8185-40C817E1AF74}" type="slidenum">
              <a:rPr lang="zh-CN" altLang="en-US" smtClean="0"/>
              <a:t>7</a:t>
            </a:fld>
            <a:endParaRPr lang="zh-CN" altLang="en-US"/>
          </a:p>
        </p:txBody>
      </p:sp>
    </p:spTree>
    <p:extLst>
      <p:ext uri="{BB962C8B-B14F-4D97-AF65-F5344CB8AC3E}">
        <p14:creationId xmlns:p14="http://schemas.microsoft.com/office/powerpoint/2010/main" val="34084722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685754" rtl="0" eaLnBrk="1" fontAlgn="auto" latinLnBrk="0" hangingPunct="1">
              <a:lnSpc>
                <a:spcPct val="100000"/>
              </a:lnSpc>
              <a:spcBef>
                <a:spcPts val="0"/>
              </a:spcBef>
              <a:spcAft>
                <a:spcPts val="0"/>
              </a:spcAft>
              <a:buClrTx/>
              <a:buSzTx/>
              <a:buFontTx/>
              <a:buNone/>
              <a:tabLst/>
              <a:defRPr/>
            </a:pPr>
            <a:fld id="{B78F6036-E835-44CB-A25A-34C755DFD5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54"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196426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685754" rtl="0" eaLnBrk="1" fontAlgn="auto" latinLnBrk="0" hangingPunct="1">
              <a:lnSpc>
                <a:spcPct val="100000"/>
              </a:lnSpc>
              <a:spcBef>
                <a:spcPts val="0"/>
              </a:spcBef>
              <a:spcAft>
                <a:spcPts val="0"/>
              </a:spcAft>
              <a:buClrTx/>
              <a:buSzTx/>
              <a:buFontTx/>
              <a:buNone/>
              <a:tabLst/>
              <a:defRPr/>
            </a:pPr>
            <a:fld id="{5ADBB0C9-B4B5-4981-8185-40C817E1AF74}"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685754"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265491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dirty="0"/>
              <a:t>单击此处编辑母版标题样式</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dirty="0"/>
              <a:t>单击此处编辑母版副标题样式</a:t>
            </a:r>
            <a:endParaRPr lang="en-US" dirty="0"/>
          </a:p>
        </p:txBody>
      </p:sp>
      <p:sp>
        <p:nvSpPr>
          <p:cNvPr id="4" name="Date Placeholder 3"/>
          <p:cNvSpPr>
            <a:spLocks noGrp="1"/>
          </p:cNvSpPr>
          <p:nvPr>
            <p:ph type="dt" sz="half" idx="10"/>
          </p:nvPr>
        </p:nvSpPr>
        <p:spPr/>
        <p:txBody>
          <a:bodyPr/>
          <a:lstStyle>
            <a:lvl1pPr>
              <a:defRPr/>
            </a:lvl1pPr>
          </a:lstStyle>
          <a:p>
            <a:fld id="{29BF0C02-A196-4561-B28F-1EBF27CBEE3D}" type="datetimeFigureOut">
              <a:rPr lang="zh-CN" altLang="en-US" smtClean="0"/>
              <a:pPr/>
              <a:t>2020/8/1</a:t>
            </a:fld>
            <a:endParaRPr lang="zh-CN" altLang="en-US" dirty="0"/>
          </a:p>
        </p:txBody>
      </p:sp>
      <p:sp>
        <p:nvSpPr>
          <p:cNvPr id="5" name="Footer Placeholder 4"/>
          <p:cNvSpPr>
            <a:spLocks noGrp="1"/>
          </p:cNvSpPr>
          <p:nvPr>
            <p:ph type="ftr" sz="quarter" idx="11"/>
          </p:nvPr>
        </p:nvSpPr>
        <p:spPr/>
        <p:txBody>
          <a:bodyPr/>
          <a:lstStyle>
            <a:lvl1pPr>
              <a:defRPr/>
            </a:lvl1pPr>
          </a:lstStyle>
          <a:p>
            <a:endParaRPr lang="zh-CN" altLang="en-US" dirty="0"/>
          </a:p>
        </p:txBody>
      </p:sp>
      <p:sp>
        <p:nvSpPr>
          <p:cNvPr id="6" name="Slide Number Placeholder 5"/>
          <p:cNvSpPr>
            <a:spLocks noGrp="1"/>
          </p:cNvSpPr>
          <p:nvPr>
            <p:ph type="sldNum" sz="quarter" idx="12"/>
          </p:nvPr>
        </p:nvSpPr>
        <p:spPr/>
        <p:txBody>
          <a:bodyPr/>
          <a:lstStyle>
            <a:lvl1pPr>
              <a:defRPr/>
            </a:lvl1pPr>
          </a:lstStyle>
          <a:p>
            <a:fld id="{8AC99F02-1E23-4BD3-B63C-F56E222E4162}" type="slidenum">
              <a:rPr lang="zh-CN" altLang="en-US" smtClean="0"/>
              <a:pPr/>
              <a:t>‹#›</a:t>
            </a:fld>
            <a:endParaRPr lang="zh-CN" altLang="en-US" dirty="0"/>
          </a:p>
        </p:txBody>
      </p:sp>
    </p:spTree>
    <p:extLst>
      <p:ext uri="{BB962C8B-B14F-4D97-AF65-F5344CB8AC3E}">
        <p14:creationId xmlns:p14="http://schemas.microsoft.com/office/powerpoint/2010/main" val="3107178805"/>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8" name="矩形 7"/>
          <p:cNvSpPr/>
          <p:nvPr userDrawn="1"/>
        </p:nvSpPr>
        <p:spPr>
          <a:xfrm>
            <a:off x="0" y="0"/>
            <a:ext cx="9144000" cy="5143500"/>
          </a:xfrm>
          <a:prstGeom prst="rect">
            <a:avLst/>
          </a:prstGeom>
          <a:solidFill>
            <a:srgbClr val="F5F5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pic>
        <p:nvPicPr>
          <p:cNvPr id="9" name="Picture 2"/>
          <p:cNvPicPr>
            <a:picLocks noChangeAspect="1" noChangeArrowheads="1"/>
          </p:cNvPicPr>
          <p:nvPr userDrawn="1"/>
        </p:nvPicPr>
        <p:blipFill>
          <a:blip r:embed="rId2">
            <a:extLst>
              <a:ext uri="{28A0092B-C50C-407E-A947-70E740481C1C}">
                <a14:useLocalDpi xmlns:a14="http://schemas.microsoft.com/office/drawing/2010/main"/>
              </a:ext>
            </a:extLst>
          </a:blip>
          <a:stretch>
            <a:fillRect/>
          </a:stretch>
        </p:blipFill>
        <p:spPr bwMode="auto">
          <a:xfrm>
            <a:off x="0" y="0"/>
            <a:ext cx="9145190" cy="51435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descr="D:\360data\重要数据\桌面\234.png"/>
          <p:cNvPicPr>
            <a:picLocks noChangeAspect="1" noChangeArrowheads="1"/>
          </p:cNvPicPr>
          <p:nvPr userDrawn="1"/>
        </p:nvPicPr>
        <p:blipFill>
          <a:blip r:embed="rId3">
            <a:extLst>
              <a:ext uri="{28A0092B-C50C-407E-A947-70E740481C1C}">
                <a14:useLocalDpi xmlns:a14="http://schemas.microsoft.com/office/drawing/2010/main"/>
              </a:ext>
            </a:extLst>
          </a:blip>
          <a:srcRect/>
          <a:stretch>
            <a:fillRect/>
          </a:stretch>
        </p:blipFill>
        <p:spPr bwMode="auto">
          <a:xfrm>
            <a:off x="7150635" y="3579019"/>
            <a:ext cx="1993366" cy="1564481"/>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直接连接符 10"/>
          <p:cNvCxnSpPr/>
          <p:nvPr userDrawn="1"/>
        </p:nvCxnSpPr>
        <p:spPr>
          <a:xfrm>
            <a:off x="3834000" y="791167"/>
            <a:ext cx="1476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文本占位符 2">
            <a:extLst>
              <a:ext uri="{FF2B5EF4-FFF2-40B4-BE49-F238E27FC236}">
                <a16:creationId xmlns:a16="http://schemas.microsoft.com/office/drawing/2014/main" id="{AA4C48F0-E008-4778-A77D-0708036BA54E}"/>
              </a:ext>
            </a:extLst>
          </p:cNvPr>
          <p:cNvSpPr>
            <a:spLocks noGrp="1"/>
          </p:cNvSpPr>
          <p:nvPr>
            <p:ph type="body" sz="quarter" idx="10"/>
          </p:nvPr>
        </p:nvSpPr>
        <p:spPr>
          <a:xfrm>
            <a:off x="2586038" y="352425"/>
            <a:ext cx="4143375" cy="341313"/>
          </a:xfrm>
        </p:spPr>
        <p:txBody>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5" name="内容占位符 4">
            <a:extLst>
              <a:ext uri="{FF2B5EF4-FFF2-40B4-BE49-F238E27FC236}">
                <a16:creationId xmlns:a16="http://schemas.microsoft.com/office/drawing/2014/main" id="{CD4D40A0-6B1C-4961-B9B4-A67C2AA76D75}"/>
              </a:ext>
            </a:extLst>
          </p:cNvPr>
          <p:cNvSpPr>
            <a:spLocks noGrp="1"/>
          </p:cNvSpPr>
          <p:nvPr>
            <p:ph sz="quarter" idx="11"/>
          </p:nvPr>
        </p:nvSpPr>
        <p:spPr>
          <a:xfrm>
            <a:off x="554435" y="922264"/>
            <a:ext cx="7686675" cy="769938"/>
          </a:xfrm>
        </p:spPr>
        <p:txBody>
          <a:bodyPr>
            <a:noAutofit/>
          </a:bodyPr>
          <a:lstStyle>
            <a:lvl1pPr>
              <a:defRPr sz="1400"/>
            </a:lvl1pPr>
            <a:lvl2pPr>
              <a:defRPr sz="1100"/>
            </a:lvl2pPr>
            <a:lvl3pPr>
              <a:defRPr sz="1050"/>
            </a:lvl3pPr>
            <a:lvl4pPr>
              <a:defRPr sz="1000"/>
            </a:lvl4pPr>
            <a:lvl5pPr>
              <a:defRPr sz="1000"/>
            </a:lvl5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Tree>
    <p:extLst>
      <p:ext uri="{BB962C8B-B14F-4D97-AF65-F5344CB8AC3E}">
        <p14:creationId xmlns:p14="http://schemas.microsoft.com/office/powerpoint/2010/main" val="3361935307"/>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两栏内容">
    <p:spTree>
      <p:nvGrpSpPr>
        <p:cNvPr id="1" name=""/>
        <p:cNvGrpSpPr/>
        <p:nvPr/>
      </p:nvGrpSpPr>
      <p:grpSpPr>
        <a:xfrm>
          <a:off x="0" y="0"/>
          <a:ext cx="0" cy="0"/>
          <a:chOff x="0" y="0"/>
          <a:chExt cx="0" cy="0"/>
        </a:xfrm>
      </p:grpSpPr>
      <p:sp>
        <p:nvSpPr>
          <p:cNvPr id="8" name="矩形 7"/>
          <p:cNvSpPr/>
          <p:nvPr userDrawn="1"/>
        </p:nvSpPr>
        <p:spPr>
          <a:xfrm>
            <a:off x="0" y="0"/>
            <a:ext cx="9144000" cy="5143500"/>
          </a:xfrm>
          <a:prstGeom prst="rect">
            <a:avLst/>
          </a:prstGeom>
          <a:solidFill>
            <a:srgbClr val="F5F5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pic>
        <p:nvPicPr>
          <p:cNvPr id="9" name="Picture 2"/>
          <p:cNvPicPr>
            <a:picLocks noChangeAspect="1" noChangeArrowheads="1"/>
          </p:cNvPicPr>
          <p:nvPr userDrawn="1"/>
        </p:nvPicPr>
        <p:blipFill>
          <a:blip r:embed="rId2">
            <a:extLst>
              <a:ext uri="{28A0092B-C50C-407E-A947-70E740481C1C}">
                <a14:useLocalDpi xmlns:a14="http://schemas.microsoft.com/office/drawing/2010/main"/>
              </a:ext>
            </a:extLst>
          </a:blip>
          <a:stretch>
            <a:fillRect/>
          </a:stretch>
        </p:blipFill>
        <p:spPr bwMode="auto">
          <a:xfrm>
            <a:off x="0" y="0"/>
            <a:ext cx="9145190" cy="5143500"/>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userDrawn="1"/>
        </p:nvSpPr>
        <p:spPr>
          <a:xfrm>
            <a:off x="2722970" y="348121"/>
            <a:ext cx="3698060" cy="400110"/>
          </a:xfrm>
          <a:prstGeom prst="rect">
            <a:avLst/>
          </a:prstGeom>
          <a:noFill/>
        </p:spPr>
        <p:txBody>
          <a:bodyPr wrap="square" rtlCol="0">
            <a:spAutoFit/>
          </a:bodyPr>
          <a:lstStyle/>
          <a:p>
            <a:pPr algn="ctr"/>
            <a:r>
              <a:rPr lang="en-US" altLang="zh-CN" sz="2000" dirty="0">
                <a:solidFill>
                  <a:schemeClr val="tx1">
                    <a:lumMod val="85000"/>
                    <a:lumOff val="15000"/>
                  </a:schemeClr>
                </a:solidFill>
              </a:rPr>
              <a:t>ADD YOUR TITLE HERE</a:t>
            </a:r>
            <a:endParaRPr lang="zh-CN" altLang="en-US" sz="2000" dirty="0">
              <a:solidFill>
                <a:schemeClr val="tx1">
                  <a:lumMod val="85000"/>
                  <a:lumOff val="15000"/>
                </a:schemeClr>
              </a:solidFill>
            </a:endParaRPr>
          </a:p>
        </p:txBody>
      </p:sp>
      <p:sp>
        <p:nvSpPr>
          <p:cNvPr id="7" name="Content Placeholder 2"/>
          <p:cNvSpPr txBox="1">
            <a:spLocks/>
          </p:cNvSpPr>
          <p:nvPr userDrawn="1"/>
        </p:nvSpPr>
        <p:spPr>
          <a:xfrm>
            <a:off x="1267691" y="825886"/>
            <a:ext cx="6913418" cy="31711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088232">
              <a:spcBef>
                <a:spcPts val="0"/>
              </a:spcBef>
              <a:buNone/>
            </a:pPr>
            <a:r>
              <a:rPr lang="en-US" altLang="zh-CN" sz="1100" dirty="0">
                <a:solidFill>
                  <a:schemeClr val="tx1">
                    <a:lumMod val="85000"/>
                    <a:lumOff val="15000"/>
                  </a:schemeClr>
                </a:solidFill>
                <a:latin typeface="华文细黑" panose="02010600040101010101" pitchFamily="2" charset="-122"/>
                <a:ea typeface="华文细黑" panose="02010600040101010101" pitchFamily="2" charset="-122"/>
                <a:cs typeface="Arial" panose="020B0604020202020204" pitchFamily="34" charset="0"/>
              </a:rPr>
              <a:t>Click here to modify the text , you may post text here . Click here to modify the text Click</a:t>
            </a:r>
            <a:endParaRPr lang="en-US" altLang="zh-CN" sz="1100" dirty="0">
              <a:solidFill>
                <a:schemeClr val="tx1">
                  <a:lumMod val="85000"/>
                  <a:lumOff val="15000"/>
                </a:schemeClr>
              </a:solidFill>
              <a:latin typeface="华文细黑" panose="02010600040101010101" pitchFamily="2" charset="-122"/>
              <a:cs typeface="Arial" pitchFamily="34" charset="0"/>
            </a:endParaRPr>
          </a:p>
        </p:txBody>
      </p:sp>
      <p:cxnSp>
        <p:nvCxnSpPr>
          <p:cNvPr id="11" name="直接连接符 10"/>
          <p:cNvCxnSpPr/>
          <p:nvPr userDrawn="1"/>
        </p:nvCxnSpPr>
        <p:spPr>
          <a:xfrm>
            <a:off x="3834000" y="791167"/>
            <a:ext cx="1476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4989904"/>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dirty="0"/>
              <a:t>单击此处编辑母版标题样式</a:t>
            </a:r>
            <a:endParaRPr lang="en-US" dirty="0"/>
          </a:p>
        </p:txBody>
      </p:sp>
      <p:sp>
        <p:nvSpPr>
          <p:cNvPr id="3" name="Content Placeholder 2"/>
          <p:cNvSpPr>
            <a:spLocks noGrp="1"/>
          </p:cNvSpPr>
          <p:nvPr>
            <p:ph idx="1"/>
          </p:nvPr>
        </p:nvSpPr>
        <p:spPr>
          <a:xfrm>
            <a:off x="3887391" y="740570"/>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Text Placeholder 3"/>
          <p:cNvSpPr>
            <a:spLocks noGrp="1"/>
          </p:cNvSpPr>
          <p:nvPr>
            <p:ph type="body" sz="half" idx="2"/>
          </p:nvPr>
        </p:nvSpPr>
        <p:spPr>
          <a:xfrm>
            <a:off x="629841" y="1543051"/>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dirty="0"/>
              <a:t>单击此处编辑母版文本样式</a:t>
            </a:r>
          </a:p>
        </p:txBody>
      </p:sp>
      <p:sp>
        <p:nvSpPr>
          <p:cNvPr id="5" name="Date Placeholder 4"/>
          <p:cNvSpPr>
            <a:spLocks noGrp="1"/>
          </p:cNvSpPr>
          <p:nvPr>
            <p:ph type="dt" sz="half" idx="10"/>
          </p:nvPr>
        </p:nvSpPr>
        <p:spPr/>
        <p:txBody>
          <a:bodyPr/>
          <a:lstStyle>
            <a:lvl1pPr>
              <a:defRPr/>
            </a:lvl1pPr>
          </a:lstStyle>
          <a:p>
            <a:fld id="{29BF0C02-A196-4561-B28F-1EBF27CBEE3D}" type="datetimeFigureOut">
              <a:rPr lang="zh-CN" altLang="en-US" smtClean="0"/>
              <a:pPr/>
              <a:t>2020/8/1</a:t>
            </a:fld>
            <a:endParaRPr lang="zh-CN" altLang="en-US" dirty="0"/>
          </a:p>
        </p:txBody>
      </p:sp>
      <p:sp>
        <p:nvSpPr>
          <p:cNvPr id="6" name="Footer Placeholder 5"/>
          <p:cNvSpPr>
            <a:spLocks noGrp="1"/>
          </p:cNvSpPr>
          <p:nvPr>
            <p:ph type="ftr" sz="quarter" idx="11"/>
          </p:nvPr>
        </p:nvSpPr>
        <p:spPr/>
        <p:txBody>
          <a:bodyPr/>
          <a:lstStyle>
            <a:lvl1pPr>
              <a:defRPr/>
            </a:lvl1pPr>
          </a:lstStyle>
          <a:p>
            <a:endParaRPr lang="zh-CN" altLang="en-US" dirty="0"/>
          </a:p>
        </p:txBody>
      </p:sp>
      <p:sp>
        <p:nvSpPr>
          <p:cNvPr id="7" name="Slide Number Placeholder 6"/>
          <p:cNvSpPr>
            <a:spLocks noGrp="1"/>
          </p:cNvSpPr>
          <p:nvPr>
            <p:ph type="sldNum" sz="quarter" idx="12"/>
          </p:nvPr>
        </p:nvSpPr>
        <p:spPr/>
        <p:txBody>
          <a:bodyPr/>
          <a:lstStyle>
            <a:lvl1pPr>
              <a:defRPr/>
            </a:lvl1pPr>
          </a:lstStyle>
          <a:p>
            <a:fld id="{8AC99F02-1E23-4BD3-B63C-F56E222E4162}" type="slidenum">
              <a:rPr lang="zh-CN" altLang="en-US" smtClean="0"/>
              <a:pPr/>
              <a:t>‹#›</a:t>
            </a:fld>
            <a:endParaRPr lang="zh-CN" altLang="en-US" dirty="0"/>
          </a:p>
        </p:txBody>
      </p:sp>
    </p:spTree>
    <p:extLst>
      <p:ext uri="{BB962C8B-B14F-4D97-AF65-F5344CB8AC3E}">
        <p14:creationId xmlns:p14="http://schemas.microsoft.com/office/powerpoint/2010/main" val="4132750412"/>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dirty="0"/>
              <a:t>单击此处编辑母版标题样式</a:t>
            </a:r>
            <a:endParaRPr lang="en-US" dirty="0"/>
          </a:p>
        </p:txBody>
      </p:sp>
      <p:sp>
        <p:nvSpPr>
          <p:cNvPr id="3" name="Picture Placeholder 2"/>
          <p:cNvSpPr>
            <a:spLocks noGrp="1" noChangeAspect="1"/>
          </p:cNvSpPr>
          <p:nvPr>
            <p:ph type="pic" idx="1"/>
          </p:nvPr>
        </p:nvSpPr>
        <p:spPr>
          <a:xfrm>
            <a:off x="3887391" y="740570"/>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dirty="0"/>
              <a:t>单击图标添加图片</a:t>
            </a:r>
            <a:endParaRPr lang="en-US" dirty="0"/>
          </a:p>
        </p:txBody>
      </p:sp>
      <p:sp>
        <p:nvSpPr>
          <p:cNvPr id="4" name="Text Placeholder 3"/>
          <p:cNvSpPr>
            <a:spLocks noGrp="1"/>
          </p:cNvSpPr>
          <p:nvPr>
            <p:ph type="body" sz="half" idx="2"/>
          </p:nvPr>
        </p:nvSpPr>
        <p:spPr>
          <a:xfrm>
            <a:off x="629841" y="1543051"/>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dirty="0"/>
              <a:t>单击此处编辑母版文本样式</a:t>
            </a:r>
          </a:p>
        </p:txBody>
      </p:sp>
      <p:sp>
        <p:nvSpPr>
          <p:cNvPr id="5" name="Date Placeholder 4"/>
          <p:cNvSpPr>
            <a:spLocks noGrp="1"/>
          </p:cNvSpPr>
          <p:nvPr>
            <p:ph type="dt" sz="half" idx="10"/>
          </p:nvPr>
        </p:nvSpPr>
        <p:spPr/>
        <p:txBody>
          <a:bodyPr/>
          <a:lstStyle>
            <a:lvl1pPr>
              <a:defRPr/>
            </a:lvl1pPr>
          </a:lstStyle>
          <a:p>
            <a:fld id="{29BF0C02-A196-4561-B28F-1EBF27CBEE3D}" type="datetimeFigureOut">
              <a:rPr lang="zh-CN" altLang="en-US" smtClean="0"/>
              <a:pPr/>
              <a:t>2020/8/1</a:t>
            </a:fld>
            <a:endParaRPr lang="zh-CN" altLang="en-US" dirty="0"/>
          </a:p>
        </p:txBody>
      </p:sp>
      <p:sp>
        <p:nvSpPr>
          <p:cNvPr id="6" name="Footer Placeholder 5"/>
          <p:cNvSpPr>
            <a:spLocks noGrp="1"/>
          </p:cNvSpPr>
          <p:nvPr>
            <p:ph type="ftr" sz="quarter" idx="11"/>
          </p:nvPr>
        </p:nvSpPr>
        <p:spPr/>
        <p:txBody>
          <a:bodyPr/>
          <a:lstStyle>
            <a:lvl1pPr>
              <a:defRPr/>
            </a:lvl1pPr>
          </a:lstStyle>
          <a:p>
            <a:endParaRPr lang="zh-CN" altLang="en-US" dirty="0"/>
          </a:p>
        </p:txBody>
      </p:sp>
      <p:sp>
        <p:nvSpPr>
          <p:cNvPr id="7" name="Slide Number Placeholder 6"/>
          <p:cNvSpPr>
            <a:spLocks noGrp="1"/>
          </p:cNvSpPr>
          <p:nvPr>
            <p:ph type="sldNum" sz="quarter" idx="12"/>
          </p:nvPr>
        </p:nvSpPr>
        <p:spPr/>
        <p:txBody>
          <a:bodyPr/>
          <a:lstStyle>
            <a:lvl1pPr>
              <a:defRPr/>
            </a:lvl1pPr>
          </a:lstStyle>
          <a:p>
            <a:fld id="{8AC99F02-1E23-4BD3-B63C-F56E222E4162}" type="slidenum">
              <a:rPr lang="zh-CN" altLang="en-US" smtClean="0"/>
              <a:pPr/>
              <a:t>‹#›</a:t>
            </a:fld>
            <a:endParaRPr lang="zh-CN" altLang="en-US" dirty="0"/>
          </a:p>
        </p:txBody>
      </p:sp>
    </p:spTree>
    <p:extLst>
      <p:ext uri="{BB962C8B-B14F-4D97-AF65-F5344CB8AC3E}">
        <p14:creationId xmlns:p14="http://schemas.microsoft.com/office/powerpoint/2010/main" val="638693674"/>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dirty="0"/>
              <a:t>单击此处编辑母版标题样式</a:t>
            </a:r>
            <a:endParaRPr lang="en-US" dirty="0"/>
          </a:p>
        </p:txBody>
      </p:sp>
      <p:sp>
        <p:nvSpPr>
          <p:cNvPr id="3" name="Vertical Text Placeholder 2"/>
          <p:cNvSpPr>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10"/>
          </p:nvPr>
        </p:nvSpPr>
        <p:spPr/>
        <p:txBody>
          <a:bodyPr/>
          <a:lstStyle>
            <a:lvl1pPr>
              <a:defRPr/>
            </a:lvl1pPr>
          </a:lstStyle>
          <a:p>
            <a:fld id="{29BF0C02-A196-4561-B28F-1EBF27CBEE3D}" type="datetimeFigureOut">
              <a:rPr lang="zh-CN" altLang="en-US" smtClean="0"/>
              <a:pPr/>
              <a:t>2020/8/1</a:t>
            </a:fld>
            <a:endParaRPr lang="zh-CN" altLang="en-US" dirty="0"/>
          </a:p>
        </p:txBody>
      </p:sp>
      <p:sp>
        <p:nvSpPr>
          <p:cNvPr id="5" name="Footer Placeholder 4"/>
          <p:cNvSpPr>
            <a:spLocks noGrp="1"/>
          </p:cNvSpPr>
          <p:nvPr>
            <p:ph type="ftr" sz="quarter" idx="11"/>
          </p:nvPr>
        </p:nvSpPr>
        <p:spPr/>
        <p:txBody>
          <a:bodyPr/>
          <a:lstStyle>
            <a:lvl1pPr>
              <a:defRPr/>
            </a:lvl1pPr>
          </a:lstStyle>
          <a:p>
            <a:endParaRPr lang="zh-CN" altLang="en-US" dirty="0"/>
          </a:p>
        </p:txBody>
      </p:sp>
      <p:sp>
        <p:nvSpPr>
          <p:cNvPr id="6" name="Slide Number Placeholder 5"/>
          <p:cNvSpPr>
            <a:spLocks noGrp="1"/>
          </p:cNvSpPr>
          <p:nvPr>
            <p:ph type="sldNum" sz="quarter" idx="12"/>
          </p:nvPr>
        </p:nvSpPr>
        <p:spPr/>
        <p:txBody>
          <a:bodyPr/>
          <a:lstStyle>
            <a:lvl1pPr>
              <a:defRPr/>
            </a:lvl1pPr>
          </a:lstStyle>
          <a:p>
            <a:fld id="{8AC99F02-1E23-4BD3-B63C-F56E222E4162}" type="slidenum">
              <a:rPr lang="zh-CN" altLang="en-US" smtClean="0"/>
              <a:pPr/>
              <a:t>‹#›</a:t>
            </a:fld>
            <a:endParaRPr lang="zh-CN" altLang="en-US" dirty="0"/>
          </a:p>
        </p:txBody>
      </p:sp>
    </p:spTree>
    <p:extLst>
      <p:ext uri="{BB962C8B-B14F-4D97-AF65-F5344CB8AC3E}">
        <p14:creationId xmlns:p14="http://schemas.microsoft.com/office/powerpoint/2010/main" val="1686735289"/>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5"/>
            <a:ext cx="1971675" cy="4358879"/>
          </a:xfrm>
        </p:spPr>
        <p:txBody>
          <a:bodyPr vert="eaVert"/>
          <a:lstStyle>
            <a:lvl1pPr>
              <a:defRPr/>
            </a:lvl1pPr>
          </a:lstStyle>
          <a:p>
            <a:r>
              <a:rPr lang="zh-CN" altLang="en-US" dirty="0"/>
              <a:t>单击此处编辑母版标题样式</a:t>
            </a:r>
            <a:endParaRPr lang="en-US" dirty="0"/>
          </a:p>
        </p:txBody>
      </p:sp>
      <p:sp>
        <p:nvSpPr>
          <p:cNvPr id="3" name="Vertical Text Placeholder 2"/>
          <p:cNvSpPr>
            <a:spLocks noGrp="1"/>
          </p:cNvSpPr>
          <p:nvPr>
            <p:ph type="body" orient="vert" idx="1"/>
          </p:nvPr>
        </p:nvSpPr>
        <p:spPr>
          <a:xfrm>
            <a:off x="628651" y="273845"/>
            <a:ext cx="5800725" cy="4358879"/>
          </a:xfrm>
        </p:spPr>
        <p:txBody>
          <a:bodyPr vert="eaVert"/>
          <a:lstStyle>
            <a:lvl1pPr>
              <a:defRPr/>
            </a:lvl1pPr>
            <a:lvl2pPr>
              <a:defRPr/>
            </a:lvl2pPr>
            <a:lvl3pPr>
              <a:defRPr/>
            </a:lvl3pPr>
            <a:lvl4pPr>
              <a:defRPr/>
            </a:lvl4pPr>
            <a:lvl5pPr>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10"/>
          </p:nvPr>
        </p:nvSpPr>
        <p:spPr/>
        <p:txBody>
          <a:bodyPr/>
          <a:lstStyle>
            <a:lvl1pPr>
              <a:defRPr/>
            </a:lvl1pPr>
          </a:lstStyle>
          <a:p>
            <a:fld id="{29BF0C02-A196-4561-B28F-1EBF27CBEE3D}" type="datetimeFigureOut">
              <a:rPr lang="zh-CN" altLang="en-US" smtClean="0"/>
              <a:pPr/>
              <a:t>2020/8/1</a:t>
            </a:fld>
            <a:endParaRPr lang="zh-CN" altLang="en-US" dirty="0"/>
          </a:p>
        </p:txBody>
      </p:sp>
      <p:sp>
        <p:nvSpPr>
          <p:cNvPr id="5" name="Footer Placeholder 4"/>
          <p:cNvSpPr>
            <a:spLocks noGrp="1"/>
          </p:cNvSpPr>
          <p:nvPr>
            <p:ph type="ftr" sz="quarter" idx="11"/>
          </p:nvPr>
        </p:nvSpPr>
        <p:spPr/>
        <p:txBody>
          <a:bodyPr/>
          <a:lstStyle>
            <a:lvl1pPr>
              <a:defRPr/>
            </a:lvl1pPr>
          </a:lstStyle>
          <a:p>
            <a:endParaRPr lang="zh-CN" altLang="en-US" dirty="0"/>
          </a:p>
        </p:txBody>
      </p:sp>
      <p:sp>
        <p:nvSpPr>
          <p:cNvPr id="6" name="Slide Number Placeholder 5"/>
          <p:cNvSpPr>
            <a:spLocks noGrp="1"/>
          </p:cNvSpPr>
          <p:nvPr>
            <p:ph type="sldNum" sz="quarter" idx="12"/>
          </p:nvPr>
        </p:nvSpPr>
        <p:spPr/>
        <p:txBody>
          <a:bodyPr/>
          <a:lstStyle>
            <a:lvl1pPr>
              <a:defRPr/>
            </a:lvl1pPr>
          </a:lstStyle>
          <a:p>
            <a:fld id="{8AC99F02-1E23-4BD3-B63C-F56E222E4162}" type="slidenum">
              <a:rPr lang="zh-CN" altLang="en-US" smtClean="0"/>
              <a:pPr/>
              <a:t>‹#›</a:t>
            </a:fld>
            <a:endParaRPr lang="zh-CN" altLang="en-US" dirty="0"/>
          </a:p>
        </p:txBody>
      </p:sp>
    </p:spTree>
    <p:extLst>
      <p:ext uri="{BB962C8B-B14F-4D97-AF65-F5344CB8AC3E}">
        <p14:creationId xmlns:p14="http://schemas.microsoft.com/office/powerpoint/2010/main" val="2937349437"/>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7767159"/>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4088308447"/>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5"/>
            <a:ext cx="7886700" cy="2139553"/>
          </a:xfrm>
        </p:spPr>
        <p:txBody>
          <a:bodyPr anchor="b"/>
          <a:lstStyle>
            <a:lvl1pPr>
              <a:defRPr sz="4500"/>
            </a:lvl1pPr>
          </a:lstStyle>
          <a:p>
            <a:r>
              <a:rPr lang="zh-CN" altLang="en-US" dirty="0"/>
              <a:t>单击此处编辑母版标题样式</a:t>
            </a:r>
            <a:endParaRPr lang="en-US" dirty="0"/>
          </a:p>
        </p:txBody>
      </p:sp>
      <p:sp>
        <p:nvSpPr>
          <p:cNvPr id="3" name="Text Placeholder 2"/>
          <p:cNvSpPr>
            <a:spLocks noGrp="1"/>
          </p:cNvSpPr>
          <p:nvPr>
            <p:ph type="body" idx="1"/>
          </p:nvPr>
        </p:nvSpPr>
        <p:spPr>
          <a:xfrm>
            <a:off x="623888" y="3442099"/>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dirty="0"/>
              <a:t>单击此处编辑母版文本样式</a:t>
            </a:r>
          </a:p>
        </p:txBody>
      </p:sp>
      <p:sp>
        <p:nvSpPr>
          <p:cNvPr id="4" name="Date Placeholder 3"/>
          <p:cNvSpPr>
            <a:spLocks noGrp="1"/>
          </p:cNvSpPr>
          <p:nvPr>
            <p:ph type="dt" sz="half" idx="10"/>
          </p:nvPr>
        </p:nvSpPr>
        <p:spPr/>
        <p:txBody>
          <a:bodyPr/>
          <a:lstStyle>
            <a:lvl1pPr>
              <a:defRPr/>
            </a:lvl1pPr>
          </a:lstStyle>
          <a:p>
            <a:fld id="{29BF0C02-A196-4561-B28F-1EBF27CBEE3D}" type="datetimeFigureOut">
              <a:rPr lang="zh-CN" altLang="en-US" smtClean="0"/>
              <a:pPr/>
              <a:t>2020/8/1</a:t>
            </a:fld>
            <a:endParaRPr lang="zh-CN" altLang="en-US" dirty="0"/>
          </a:p>
        </p:txBody>
      </p:sp>
      <p:sp>
        <p:nvSpPr>
          <p:cNvPr id="5" name="Footer Placeholder 4"/>
          <p:cNvSpPr>
            <a:spLocks noGrp="1"/>
          </p:cNvSpPr>
          <p:nvPr>
            <p:ph type="ftr" sz="quarter" idx="11"/>
          </p:nvPr>
        </p:nvSpPr>
        <p:spPr/>
        <p:txBody>
          <a:bodyPr/>
          <a:lstStyle>
            <a:lvl1pPr>
              <a:defRPr/>
            </a:lvl1pPr>
          </a:lstStyle>
          <a:p>
            <a:endParaRPr lang="zh-CN" altLang="en-US" dirty="0"/>
          </a:p>
        </p:txBody>
      </p:sp>
      <p:sp>
        <p:nvSpPr>
          <p:cNvPr id="6" name="Slide Number Placeholder 5"/>
          <p:cNvSpPr>
            <a:spLocks noGrp="1"/>
          </p:cNvSpPr>
          <p:nvPr>
            <p:ph type="sldNum" sz="quarter" idx="12"/>
          </p:nvPr>
        </p:nvSpPr>
        <p:spPr/>
        <p:txBody>
          <a:bodyPr/>
          <a:lstStyle>
            <a:lvl1pPr>
              <a:defRPr/>
            </a:lvl1pPr>
          </a:lstStyle>
          <a:p>
            <a:fld id="{8AC99F02-1E23-4BD3-B63C-F56E222E4162}" type="slidenum">
              <a:rPr lang="zh-CN" altLang="en-US" smtClean="0"/>
              <a:pPr/>
              <a:t>‹#›</a:t>
            </a:fld>
            <a:endParaRPr lang="zh-CN" altLang="en-US" dirty="0"/>
          </a:p>
        </p:txBody>
      </p:sp>
    </p:spTree>
    <p:extLst>
      <p:ext uri="{BB962C8B-B14F-4D97-AF65-F5344CB8AC3E}">
        <p14:creationId xmlns:p14="http://schemas.microsoft.com/office/powerpoint/2010/main" val="1556276890"/>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dirty="0"/>
              <a:t>单击此处编辑母版标题样式</a:t>
            </a:r>
            <a:endParaRPr lang="en-US" dirty="0"/>
          </a:p>
        </p:txBody>
      </p:sp>
      <p:sp>
        <p:nvSpPr>
          <p:cNvPr id="3" name="Content Placeholder 2"/>
          <p:cNvSpPr>
            <a:spLocks noGrp="1"/>
          </p:cNvSpPr>
          <p:nvPr>
            <p:ph sz="half" idx="1"/>
          </p:nvPr>
        </p:nvSpPr>
        <p:spPr>
          <a:xfrm>
            <a:off x="628650" y="1369219"/>
            <a:ext cx="3886200" cy="3263504"/>
          </a:xfrm>
        </p:spPr>
        <p:txBody>
          <a:bodyPr/>
          <a:lstStyle>
            <a:lvl1pPr>
              <a:defRPr/>
            </a:lvl1pPr>
            <a:lvl2pPr>
              <a:defRPr/>
            </a:lvl2pPr>
            <a:lvl3pPr>
              <a:defRPr/>
            </a:lvl3pPr>
            <a:lvl4pPr>
              <a:defRPr/>
            </a:lvl4pPr>
            <a:lvl5pPr>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Content Placeholder 3"/>
          <p:cNvSpPr>
            <a:spLocks noGrp="1"/>
          </p:cNvSpPr>
          <p:nvPr>
            <p:ph sz="half" idx="2"/>
          </p:nvPr>
        </p:nvSpPr>
        <p:spPr>
          <a:xfrm>
            <a:off x="4629150" y="1369219"/>
            <a:ext cx="3886200" cy="3263504"/>
          </a:xfrm>
        </p:spPr>
        <p:txBody>
          <a:bodyPr/>
          <a:lstStyle>
            <a:lvl1pPr>
              <a:defRPr/>
            </a:lvl1pPr>
            <a:lvl2pPr>
              <a:defRPr/>
            </a:lvl2pPr>
            <a:lvl3pPr>
              <a:defRPr/>
            </a:lvl3pPr>
            <a:lvl4pPr>
              <a:defRPr/>
            </a:lvl4pPr>
            <a:lvl5pPr>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5" name="Date Placeholder 4"/>
          <p:cNvSpPr>
            <a:spLocks noGrp="1"/>
          </p:cNvSpPr>
          <p:nvPr>
            <p:ph type="dt" sz="half" idx="10"/>
          </p:nvPr>
        </p:nvSpPr>
        <p:spPr/>
        <p:txBody>
          <a:bodyPr/>
          <a:lstStyle>
            <a:lvl1pPr>
              <a:defRPr/>
            </a:lvl1pPr>
          </a:lstStyle>
          <a:p>
            <a:fld id="{29BF0C02-A196-4561-B28F-1EBF27CBEE3D}" type="datetimeFigureOut">
              <a:rPr lang="zh-CN" altLang="en-US" smtClean="0"/>
              <a:pPr/>
              <a:t>2020/8/1</a:t>
            </a:fld>
            <a:endParaRPr lang="zh-CN" altLang="en-US" dirty="0"/>
          </a:p>
        </p:txBody>
      </p:sp>
      <p:sp>
        <p:nvSpPr>
          <p:cNvPr id="6" name="Footer Placeholder 5"/>
          <p:cNvSpPr>
            <a:spLocks noGrp="1"/>
          </p:cNvSpPr>
          <p:nvPr>
            <p:ph type="ftr" sz="quarter" idx="11"/>
          </p:nvPr>
        </p:nvSpPr>
        <p:spPr/>
        <p:txBody>
          <a:bodyPr/>
          <a:lstStyle>
            <a:lvl1pPr>
              <a:defRPr/>
            </a:lvl1pPr>
          </a:lstStyle>
          <a:p>
            <a:endParaRPr lang="zh-CN" altLang="en-US" dirty="0"/>
          </a:p>
        </p:txBody>
      </p:sp>
      <p:sp>
        <p:nvSpPr>
          <p:cNvPr id="7" name="Slide Number Placeholder 6"/>
          <p:cNvSpPr>
            <a:spLocks noGrp="1"/>
          </p:cNvSpPr>
          <p:nvPr>
            <p:ph type="sldNum" sz="quarter" idx="12"/>
          </p:nvPr>
        </p:nvSpPr>
        <p:spPr/>
        <p:txBody>
          <a:bodyPr/>
          <a:lstStyle>
            <a:lvl1pPr>
              <a:defRPr/>
            </a:lvl1pPr>
          </a:lstStyle>
          <a:p>
            <a:fld id="{8AC99F02-1E23-4BD3-B63C-F56E222E4162}" type="slidenum">
              <a:rPr lang="zh-CN" altLang="en-US" smtClean="0"/>
              <a:pPr/>
              <a:t>‹#›</a:t>
            </a:fld>
            <a:endParaRPr lang="zh-CN" altLang="en-US" dirty="0"/>
          </a:p>
        </p:txBody>
      </p:sp>
    </p:spTree>
    <p:extLst>
      <p:ext uri="{BB962C8B-B14F-4D97-AF65-F5344CB8AC3E}">
        <p14:creationId xmlns:p14="http://schemas.microsoft.com/office/powerpoint/2010/main" val="1097896219"/>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lvl1pPr>
              <a:defRPr/>
            </a:lvl1pPr>
          </a:lstStyle>
          <a:p>
            <a:r>
              <a:rPr lang="zh-CN" altLang="en-US" dirty="0"/>
              <a:t>单击此处编辑母版标题样式</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dirty="0"/>
              <a:t>单击此处编辑母版文本样式</a:t>
            </a:r>
          </a:p>
        </p:txBody>
      </p:sp>
      <p:sp>
        <p:nvSpPr>
          <p:cNvPr id="4" name="Content Placeholder 3"/>
          <p:cNvSpPr>
            <a:spLocks noGrp="1"/>
          </p:cNvSpPr>
          <p:nvPr>
            <p:ph sz="half" idx="2"/>
          </p:nvPr>
        </p:nvSpPr>
        <p:spPr>
          <a:xfrm>
            <a:off x="629842" y="1878806"/>
            <a:ext cx="3868340" cy="2763441"/>
          </a:xfrm>
        </p:spPr>
        <p:txBody>
          <a:bodyPr/>
          <a:lstStyle>
            <a:lvl1pPr>
              <a:defRPr/>
            </a:lvl1pPr>
            <a:lvl2pPr>
              <a:defRPr/>
            </a:lvl2pPr>
            <a:lvl3pPr>
              <a:defRPr/>
            </a:lvl3pPr>
            <a:lvl4pPr>
              <a:defRPr/>
            </a:lvl4pPr>
            <a:lvl5pPr>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5" name="Text Placeholder 4"/>
          <p:cNvSpPr>
            <a:spLocks noGrp="1"/>
          </p:cNvSpPr>
          <p:nvPr>
            <p:ph type="body" sz="quarter" idx="3"/>
          </p:nvPr>
        </p:nvSpPr>
        <p:spPr>
          <a:xfrm>
            <a:off x="4629151"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dirty="0"/>
              <a:t>单击此处编辑母版文本样式</a:t>
            </a:r>
          </a:p>
        </p:txBody>
      </p:sp>
      <p:sp>
        <p:nvSpPr>
          <p:cNvPr id="6" name="Content Placeholder 5"/>
          <p:cNvSpPr>
            <a:spLocks noGrp="1"/>
          </p:cNvSpPr>
          <p:nvPr>
            <p:ph sz="quarter" idx="4"/>
          </p:nvPr>
        </p:nvSpPr>
        <p:spPr>
          <a:xfrm>
            <a:off x="4629151" y="1878806"/>
            <a:ext cx="3887391" cy="2763441"/>
          </a:xfrm>
        </p:spPr>
        <p:txBody>
          <a:bodyPr/>
          <a:lstStyle>
            <a:lvl1pPr>
              <a:defRPr/>
            </a:lvl1pPr>
            <a:lvl2pPr>
              <a:defRPr/>
            </a:lvl2pPr>
            <a:lvl3pPr>
              <a:defRPr/>
            </a:lvl3pPr>
            <a:lvl4pPr>
              <a:defRPr/>
            </a:lvl4pPr>
            <a:lvl5pPr>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7" name="Date Placeholder 6"/>
          <p:cNvSpPr>
            <a:spLocks noGrp="1"/>
          </p:cNvSpPr>
          <p:nvPr>
            <p:ph type="dt" sz="half" idx="10"/>
          </p:nvPr>
        </p:nvSpPr>
        <p:spPr/>
        <p:txBody>
          <a:bodyPr/>
          <a:lstStyle>
            <a:lvl1pPr>
              <a:defRPr/>
            </a:lvl1pPr>
          </a:lstStyle>
          <a:p>
            <a:fld id="{29BF0C02-A196-4561-B28F-1EBF27CBEE3D}" type="datetimeFigureOut">
              <a:rPr lang="zh-CN" altLang="en-US" smtClean="0"/>
              <a:pPr/>
              <a:t>2020/8/1</a:t>
            </a:fld>
            <a:endParaRPr lang="zh-CN" altLang="en-US" dirty="0"/>
          </a:p>
        </p:txBody>
      </p:sp>
      <p:sp>
        <p:nvSpPr>
          <p:cNvPr id="8" name="Footer Placeholder 7"/>
          <p:cNvSpPr>
            <a:spLocks noGrp="1"/>
          </p:cNvSpPr>
          <p:nvPr>
            <p:ph type="ftr" sz="quarter" idx="11"/>
          </p:nvPr>
        </p:nvSpPr>
        <p:spPr/>
        <p:txBody>
          <a:bodyPr/>
          <a:lstStyle>
            <a:lvl1pPr>
              <a:defRPr/>
            </a:lvl1pPr>
          </a:lstStyle>
          <a:p>
            <a:endParaRPr lang="zh-CN" altLang="en-US" dirty="0"/>
          </a:p>
        </p:txBody>
      </p:sp>
      <p:sp>
        <p:nvSpPr>
          <p:cNvPr id="9" name="Slide Number Placeholder 8"/>
          <p:cNvSpPr>
            <a:spLocks noGrp="1"/>
          </p:cNvSpPr>
          <p:nvPr>
            <p:ph type="sldNum" sz="quarter" idx="12"/>
          </p:nvPr>
        </p:nvSpPr>
        <p:spPr/>
        <p:txBody>
          <a:bodyPr/>
          <a:lstStyle>
            <a:lvl1pPr>
              <a:defRPr/>
            </a:lvl1pPr>
          </a:lstStyle>
          <a:p>
            <a:fld id="{8AC99F02-1E23-4BD3-B63C-F56E222E4162}" type="slidenum">
              <a:rPr lang="zh-CN" altLang="en-US" smtClean="0"/>
              <a:pPr/>
              <a:t>‹#›</a:t>
            </a:fld>
            <a:endParaRPr lang="zh-CN" altLang="en-US" dirty="0"/>
          </a:p>
        </p:txBody>
      </p:sp>
    </p:spTree>
    <p:extLst>
      <p:ext uri="{BB962C8B-B14F-4D97-AF65-F5344CB8AC3E}">
        <p14:creationId xmlns:p14="http://schemas.microsoft.com/office/powerpoint/2010/main" val="2935818144"/>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dirty="0"/>
              <a:t>单击此处编辑母版标题样式</a:t>
            </a:r>
            <a:endParaRPr lang="en-US" dirty="0"/>
          </a:p>
        </p:txBody>
      </p:sp>
      <p:sp>
        <p:nvSpPr>
          <p:cNvPr id="3" name="Date Placeholder 2"/>
          <p:cNvSpPr>
            <a:spLocks noGrp="1"/>
          </p:cNvSpPr>
          <p:nvPr>
            <p:ph type="dt" sz="half" idx="10"/>
          </p:nvPr>
        </p:nvSpPr>
        <p:spPr/>
        <p:txBody>
          <a:bodyPr/>
          <a:lstStyle>
            <a:lvl1pPr>
              <a:defRPr/>
            </a:lvl1pPr>
          </a:lstStyle>
          <a:p>
            <a:fld id="{29BF0C02-A196-4561-B28F-1EBF27CBEE3D}" type="datetimeFigureOut">
              <a:rPr lang="zh-CN" altLang="en-US" smtClean="0"/>
              <a:pPr/>
              <a:t>2020/8/1</a:t>
            </a:fld>
            <a:endParaRPr lang="zh-CN" altLang="en-US" dirty="0"/>
          </a:p>
        </p:txBody>
      </p:sp>
      <p:sp>
        <p:nvSpPr>
          <p:cNvPr id="4" name="Footer Placeholder 3"/>
          <p:cNvSpPr>
            <a:spLocks noGrp="1"/>
          </p:cNvSpPr>
          <p:nvPr>
            <p:ph type="ftr" sz="quarter" idx="11"/>
          </p:nvPr>
        </p:nvSpPr>
        <p:spPr/>
        <p:txBody>
          <a:bodyPr/>
          <a:lstStyle>
            <a:lvl1pPr>
              <a:defRPr/>
            </a:lvl1pPr>
          </a:lstStyle>
          <a:p>
            <a:endParaRPr lang="zh-CN" altLang="en-US" dirty="0"/>
          </a:p>
        </p:txBody>
      </p:sp>
      <p:sp>
        <p:nvSpPr>
          <p:cNvPr id="5" name="Slide Number Placeholder 4"/>
          <p:cNvSpPr>
            <a:spLocks noGrp="1"/>
          </p:cNvSpPr>
          <p:nvPr>
            <p:ph type="sldNum" sz="quarter" idx="12"/>
          </p:nvPr>
        </p:nvSpPr>
        <p:spPr/>
        <p:txBody>
          <a:bodyPr/>
          <a:lstStyle>
            <a:lvl1pPr>
              <a:defRPr/>
            </a:lvl1pPr>
          </a:lstStyle>
          <a:p>
            <a:fld id="{8AC99F02-1E23-4BD3-B63C-F56E222E4162}" type="slidenum">
              <a:rPr lang="zh-CN" altLang="en-US" smtClean="0"/>
              <a:pPr/>
              <a:t>‹#›</a:t>
            </a:fld>
            <a:endParaRPr lang="zh-CN" altLang="en-US" dirty="0"/>
          </a:p>
        </p:txBody>
      </p:sp>
    </p:spTree>
    <p:extLst>
      <p:ext uri="{BB962C8B-B14F-4D97-AF65-F5344CB8AC3E}">
        <p14:creationId xmlns:p14="http://schemas.microsoft.com/office/powerpoint/2010/main" val="1113365229"/>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fld id="{29BF0C02-A196-4561-B28F-1EBF27CBEE3D}" type="datetimeFigureOut">
              <a:rPr lang="zh-CN" altLang="en-US" smtClean="0"/>
              <a:pPr/>
              <a:t>2020/8/1</a:t>
            </a:fld>
            <a:endParaRPr lang="zh-CN" altLang="en-US" dirty="0"/>
          </a:p>
        </p:txBody>
      </p:sp>
      <p:sp>
        <p:nvSpPr>
          <p:cNvPr id="3" name="Footer Placeholder 2"/>
          <p:cNvSpPr>
            <a:spLocks noGrp="1"/>
          </p:cNvSpPr>
          <p:nvPr>
            <p:ph type="ftr" sz="quarter" idx="11"/>
          </p:nvPr>
        </p:nvSpPr>
        <p:spPr/>
        <p:txBody>
          <a:bodyPr/>
          <a:lstStyle>
            <a:lvl1pPr>
              <a:defRPr/>
            </a:lvl1pPr>
          </a:lstStyle>
          <a:p>
            <a:endParaRPr lang="zh-CN" altLang="en-US" dirty="0"/>
          </a:p>
        </p:txBody>
      </p:sp>
      <p:sp>
        <p:nvSpPr>
          <p:cNvPr id="4" name="Slide Number Placeholder 3"/>
          <p:cNvSpPr>
            <a:spLocks noGrp="1"/>
          </p:cNvSpPr>
          <p:nvPr>
            <p:ph type="sldNum" sz="quarter" idx="12"/>
          </p:nvPr>
        </p:nvSpPr>
        <p:spPr/>
        <p:txBody>
          <a:bodyPr/>
          <a:lstStyle>
            <a:lvl1pPr>
              <a:defRPr/>
            </a:lvl1pPr>
          </a:lstStyle>
          <a:p>
            <a:fld id="{8AC99F02-1E23-4BD3-B63C-F56E222E4162}" type="slidenum">
              <a:rPr lang="zh-CN" altLang="en-US" smtClean="0"/>
              <a:pPr/>
              <a:t>‹#›</a:t>
            </a:fld>
            <a:endParaRPr lang="zh-CN" altLang="en-US" dirty="0"/>
          </a:p>
        </p:txBody>
      </p:sp>
    </p:spTree>
    <p:extLst>
      <p:ext uri="{BB962C8B-B14F-4D97-AF65-F5344CB8AC3E}">
        <p14:creationId xmlns:p14="http://schemas.microsoft.com/office/powerpoint/2010/main" val="1895992594"/>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节标题">
    <p:spTree>
      <p:nvGrpSpPr>
        <p:cNvPr id="1" name=""/>
        <p:cNvGrpSpPr/>
        <p:nvPr/>
      </p:nvGrpSpPr>
      <p:grpSpPr>
        <a:xfrm>
          <a:off x="0" y="0"/>
          <a:ext cx="0" cy="0"/>
          <a:chOff x="0" y="0"/>
          <a:chExt cx="0" cy="0"/>
        </a:xfrm>
      </p:grpSpPr>
      <p:pic>
        <p:nvPicPr>
          <p:cNvPr id="7" name="Picture 2"/>
          <p:cNvPicPr>
            <a:picLocks noChangeAspect="1" noChangeArrowheads="1"/>
          </p:cNvPicPr>
          <p:nvPr userDrawn="1"/>
        </p:nvPicPr>
        <p:blipFill>
          <a:blip r:embed="rId2">
            <a:extLst>
              <a:ext uri="{28A0092B-C50C-407E-A947-70E740481C1C}">
                <a14:useLocalDpi xmlns:a14="http://schemas.microsoft.com/office/drawing/2010/main"/>
              </a:ext>
            </a:extLst>
          </a:blip>
          <a:stretch>
            <a:fillRect/>
          </a:stretch>
        </p:blipFill>
        <p:spPr bwMode="auto">
          <a:xfrm>
            <a:off x="0" y="0"/>
            <a:ext cx="914519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3232748"/>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节标题">
    <p:spTree>
      <p:nvGrpSpPr>
        <p:cNvPr id="1" name=""/>
        <p:cNvGrpSpPr/>
        <p:nvPr/>
      </p:nvGrpSpPr>
      <p:grpSpPr>
        <a:xfrm>
          <a:off x="0" y="0"/>
          <a:ext cx="0" cy="0"/>
          <a:chOff x="0" y="0"/>
          <a:chExt cx="0" cy="0"/>
        </a:xfrm>
      </p:grpSpPr>
      <p:pic>
        <p:nvPicPr>
          <p:cNvPr id="7" name="Picture 2"/>
          <p:cNvPicPr>
            <a:picLocks noChangeAspect="1" noChangeArrowheads="1"/>
          </p:cNvPicPr>
          <p:nvPr userDrawn="1"/>
        </p:nvPicPr>
        <p:blipFill>
          <a:blip r:embed="rId2">
            <a:extLst>
              <a:ext uri="{28A0092B-C50C-407E-A947-70E740481C1C}">
                <a14:useLocalDpi xmlns:a14="http://schemas.microsoft.com/office/drawing/2010/main"/>
              </a:ext>
            </a:extLst>
          </a:blip>
          <a:stretch>
            <a:fillRect/>
          </a:stretch>
        </p:blipFill>
        <p:spPr bwMode="auto">
          <a:xfrm>
            <a:off x="0" y="0"/>
            <a:ext cx="9145190" cy="5143500"/>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p:cNvSpPr txBox="1"/>
          <p:nvPr userDrawn="1"/>
        </p:nvSpPr>
        <p:spPr>
          <a:xfrm>
            <a:off x="2722970" y="348121"/>
            <a:ext cx="3698060" cy="400110"/>
          </a:xfrm>
          <a:prstGeom prst="rect">
            <a:avLst/>
          </a:prstGeom>
          <a:noFill/>
        </p:spPr>
        <p:txBody>
          <a:bodyPr wrap="square" rtlCol="0">
            <a:spAutoFit/>
          </a:bodyPr>
          <a:lstStyle/>
          <a:p>
            <a:pPr algn="ctr"/>
            <a:r>
              <a:rPr lang="en-US" altLang="zh-CN" sz="2000" dirty="0">
                <a:solidFill>
                  <a:schemeClr val="tx1">
                    <a:lumMod val="85000"/>
                    <a:lumOff val="15000"/>
                  </a:schemeClr>
                </a:solidFill>
              </a:rPr>
              <a:t>ADD YOUR TITLE HERE</a:t>
            </a:r>
            <a:endParaRPr lang="zh-CN" altLang="en-US" sz="2000" dirty="0">
              <a:solidFill>
                <a:schemeClr val="tx1">
                  <a:lumMod val="85000"/>
                  <a:lumOff val="15000"/>
                </a:schemeClr>
              </a:solidFill>
            </a:endParaRPr>
          </a:p>
        </p:txBody>
      </p:sp>
      <p:sp>
        <p:nvSpPr>
          <p:cNvPr id="4" name="Content Placeholder 2"/>
          <p:cNvSpPr txBox="1">
            <a:spLocks/>
          </p:cNvSpPr>
          <p:nvPr userDrawn="1"/>
        </p:nvSpPr>
        <p:spPr>
          <a:xfrm>
            <a:off x="1267691" y="825886"/>
            <a:ext cx="6913418" cy="31711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088232">
              <a:spcBef>
                <a:spcPts val="0"/>
              </a:spcBef>
              <a:buNone/>
            </a:pPr>
            <a:r>
              <a:rPr lang="en-US" altLang="zh-CN" sz="1100" dirty="0">
                <a:solidFill>
                  <a:schemeClr val="tx1">
                    <a:lumMod val="85000"/>
                    <a:lumOff val="15000"/>
                  </a:schemeClr>
                </a:solidFill>
                <a:latin typeface="华文细黑" panose="02010600040101010101" pitchFamily="2" charset="-122"/>
                <a:ea typeface="华文细黑" panose="02010600040101010101" pitchFamily="2" charset="-122"/>
                <a:cs typeface="Arial" panose="020B0604020202020204" pitchFamily="34" charset="0"/>
              </a:rPr>
              <a:t>Click here to modify the text , you may post text here . Click here to modify the text Click</a:t>
            </a:r>
            <a:endParaRPr lang="en-US" altLang="zh-CN" sz="1100" dirty="0">
              <a:solidFill>
                <a:schemeClr val="tx1">
                  <a:lumMod val="85000"/>
                  <a:lumOff val="15000"/>
                </a:schemeClr>
              </a:solidFill>
              <a:latin typeface="华文细黑" panose="02010600040101010101" pitchFamily="2" charset="-122"/>
              <a:cs typeface="Arial" pitchFamily="34" charset="0"/>
            </a:endParaRPr>
          </a:p>
        </p:txBody>
      </p:sp>
      <p:cxnSp>
        <p:nvCxnSpPr>
          <p:cNvPr id="5" name="直接连接符 4"/>
          <p:cNvCxnSpPr/>
          <p:nvPr userDrawn="1"/>
        </p:nvCxnSpPr>
        <p:spPr>
          <a:xfrm>
            <a:off x="3834000" y="791167"/>
            <a:ext cx="1476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7845"/>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2"/>
          </p:nvPr>
        </p:nvSpPr>
        <p:spPr>
          <a:xfrm>
            <a:off x="628650" y="4767264"/>
            <a:ext cx="2057400" cy="273844"/>
          </a:xfrm>
          <a:prstGeom prst="rect">
            <a:avLst/>
          </a:prstGeom>
        </p:spPr>
        <p:txBody>
          <a:bodyPr vert="horz" lIns="91440" tIns="45720" rIns="91440" bIns="45720" rtlCol="0" anchor="ctr"/>
          <a:lstStyle>
            <a:lvl1pPr algn="l">
              <a:defRPr sz="900">
                <a:solidFill>
                  <a:schemeClr val="tx1">
                    <a:tint val="75000"/>
                  </a:schemeClr>
                </a:solidFill>
                <a:latin typeface="华文细黑" panose="02010600040101010101" pitchFamily="2" charset="-122"/>
              </a:defRPr>
            </a:lvl1pPr>
          </a:lstStyle>
          <a:p>
            <a:fld id="{29BF0C02-A196-4561-B28F-1EBF27CBEE3D}" type="datetimeFigureOut">
              <a:rPr lang="zh-CN" altLang="en-US" smtClean="0"/>
              <a:pPr/>
              <a:t>2020/8/1</a:t>
            </a:fld>
            <a:endParaRPr lang="zh-CN" altLang="en-US" dirty="0"/>
          </a:p>
        </p:txBody>
      </p:sp>
      <p:sp>
        <p:nvSpPr>
          <p:cNvPr id="5" name="Footer Placeholder 4"/>
          <p:cNvSpPr>
            <a:spLocks noGrp="1"/>
          </p:cNvSpPr>
          <p:nvPr>
            <p:ph type="ftr" sz="quarter" idx="3"/>
          </p:nvPr>
        </p:nvSpPr>
        <p:spPr>
          <a:xfrm>
            <a:off x="3028950" y="4767264"/>
            <a:ext cx="3086100" cy="273844"/>
          </a:xfrm>
          <a:prstGeom prst="rect">
            <a:avLst/>
          </a:prstGeom>
        </p:spPr>
        <p:txBody>
          <a:bodyPr vert="horz" lIns="91440" tIns="45720" rIns="91440" bIns="45720" rtlCol="0" anchor="ctr"/>
          <a:lstStyle>
            <a:lvl1pPr algn="ctr">
              <a:defRPr sz="900">
                <a:solidFill>
                  <a:schemeClr val="tx1">
                    <a:tint val="75000"/>
                  </a:schemeClr>
                </a:solidFill>
                <a:latin typeface="华文细黑" panose="02010600040101010101" pitchFamily="2" charset="-122"/>
              </a:defRPr>
            </a:lvl1pPr>
          </a:lstStyle>
          <a:p>
            <a:endParaRPr lang="zh-CN" altLang="en-US" dirty="0"/>
          </a:p>
        </p:txBody>
      </p:sp>
      <p:sp>
        <p:nvSpPr>
          <p:cNvPr id="6" name="Slide Number Placeholder 5"/>
          <p:cNvSpPr>
            <a:spLocks noGrp="1"/>
          </p:cNvSpPr>
          <p:nvPr>
            <p:ph type="sldNum" sz="quarter" idx="4"/>
          </p:nvPr>
        </p:nvSpPr>
        <p:spPr>
          <a:xfrm>
            <a:off x="6457950" y="4767264"/>
            <a:ext cx="2057400" cy="273844"/>
          </a:xfrm>
          <a:prstGeom prst="rect">
            <a:avLst/>
          </a:prstGeom>
        </p:spPr>
        <p:txBody>
          <a:bodyPr vert="horz" lIns="91440" tIns="45720" rIns="91440" bIns="45720" rtlCol="0" anchor="ctr"/>
          <a:lstStyle>
            <a:lvl1pPr algn="r">
              <a:defRPr sz="900">
                <a:solidFill>
                  <a:schemeClr val="tx1">
                    <a:tint val="75000"/>
                  </a:schemeClr>
                </a:solidFill>
                <a:latin typeface="华文细黑" panose="02010600040101010101" pitchFamily="2" charset="-122"/>
              </a:defRPr>
            </a:lvl1pPr>
          </a:lstStyle>
          <a:p>
            <a:fld id="{8AC99F02-1E23-4BD3-B63C-F56E222E4162}" type="slidenum">
              <a:rPr lang="zh-CN" altLang="en-US" smtClean="0"/>
              <a:pPr/>
              <a:t>‹#›</a:t>
            </a:fld>
            <a:endParaRPr lang="zh-CN" altLang="en-US" dirty="0"/>
          </a:p>
        </p:txBody>
      </p:sp>
    </p:spTree>
    <p:extLst>
      <p:ext uri="{BB962C8B-B14F-4D97-AF65-F5344CB8AC3E}">
        <p14:creationId xmlns:p14="http://schemas.microsoft.com/office/powerpoint/2010/main" val="228561922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6" r:id="rId8"/>
    <p:sldLayoutId id="2147483677" r:id="rId9"/>
    <p:sldLayoutId id="2147483674" r:id="rId10"/>
    <p:sldLayoutId id="2147483675" r:id="rId11"/>
    <p:sldLayoutId id="2147483668" r:id="rId12"/>
    <p:sldLayoutId id="2147483669" r:id="rId13"/>
    <p:sldLayoutId id="2147483670" r:id="rId14"/>
    <p:sldLayoutId id="2147483671" r:id="rId15"/>
    <p:sldLayoutId id="2147483672" r:id="rId16"/>
  </p:sldLayoutIdLst>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华文细黑" panose="02010600040101010101" pitchFamily="2" charset="-122"/>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华文细黑" panose="02010600040101010101" pitchFamily="2" charset="-122"/>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华文细黑" panose="02010600040101010101" pitchFamily="2" charset="-122"/>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华文细黑" panose="02010600040101010101" pitchFamily="2" charset="-122"/>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华文细黑" panose="02010600040101010101" pitchFamily="2" charset="-122"/>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华文细黑" panose="02010600040101010101" pitchFamily="2" charset="-122"/>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0.xml"/><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10.xml"/><Relationship Id="rId5" Type="http://schemas.openxmlformats.org/officeDocument/2006/relationships/image" Target="../media/image23.png"/><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10.xml"/><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10.xml"/><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10.xml"/><Relationship Id="rId5" Type="http://schemas.openxmlformats.org/officeDocument/2006/relationships/image" Target="../media/image30.png"/><Relationship Id="rId4" Type="http://schemas.openxmlformats.org/officeDocument/2006/relationships/image" Target="../media/image29.png"/></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4.xml"/><Relationship Id="rId1" Type="http://schemas.openxmlformats.org/officeDocument/2006/relationships/slideLayout" Target="../slideLayouts/slideLayout10.xml"/><Relationship Id="rId4" Type="http://schemas.openxmlformats.org/officeDocument/2006/relationships/image" Target="../media/image28.png"/></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3.xml"/><Relationship Id="rId1" Type="http://schemas.openxmlformats.org/officeDocument/2006/relationships/slideLayout" Target="../slideLayouts/slideLayout10.xml"/><Relationship Id="rId5" Type="http://schemas.openxmlformats.org/officeDocument/2006/relationships/image" Target="../media/image38.png"/><Relationship Id="rId4" Type="http://schemas.openxmlformats.org/officeDocument/2006/relationships/image" Target="../media/image37.png"/></Relationships>
</file>

<file path=ppt/slides/_rels/slide35.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35.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notesSlide" Target="../notesSlides/notesSlide36.xml"/><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7.xml"/><Relationship Id="rId1" Type="http://schemas.openxmlformats.org/officeDocument/2006/relationships/slideLayout" Target="../slideLayouts/slideLayout10.xml"/><Relationship Id="rId5" Type="http://schemas.openxmlformats.org/officeDocument/2006/relationships/image" Target="../media/image43.png"/><Relationship Id="rId4" Type="http://schemas.openxmlformats.org/officeDocument/2006/relationships/image" Target="../media/image37.png"/></Relationships>
</file>

<file path=ppt/slides/_rels/slide39.xml.rels><?xml version="1.0" encoding="UTF-8" standalone="yes"?>
<Relationships xmlns="http://schemas.openxmlformats.org/package/2006/relationships"><Relationship Id="rId3" Type="http://schemas.openxmlformats.org/officeDocument/2006/relationships/image" Target="../media/image44.jpg"/><Relationship Id="rId2" Type="http://schemas.openxmlformats.org/officeDocument/2006/relationships/notesSlide" Target="../notesSlides/notesSlide38.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1.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42.xml"/><Relationship Id="rId1" Type="http://schemas.openxmlformats.org/officeDocument/2006/relationships/slideLayout" Target="../slideLayouts/slideLayout10.xml"/><Relationship Id="rId4" Type="http://schemas.openxmlformats.org/officeDocument/2006/relationships/image" Target="../media/image47.png"/></Relationships>
</file>

<file path=ppt/slides/_rels/slide4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43.xml"/><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44.xml"/><Relationship Id="rId1" Type="http://schemas.openxmlformats.org/officeDocument/2006/relationships/slideLayout" Target="../slideLayouts/slideLayout10.xml"/><Relationship Id="rId4" Type="http://schemas.openxmlformats.org/officeDocument/2006/relationships/image" Target="../media/image50.png"/></Relationships>
</file>

<file path=ppt/slides/_rels/slide46.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45.xml"/><Relationship Id="rId1" Type="http://schemas.openxmlformats.org/officeDocument/2006/relationships/slideLayout" Target="../slideLayouts/slideLayout10.xml"/><Relationship Id="rId5" Type="http://schemas.openxmlformats.org/officeDocument/2006/relationships/image" Target="../media/image53.png"/><Relationship Id="rId4" Type="http://schemas.openxmlformats.org/officeDocument/2006/relationships/image" Target="../media/image52.png"/></Relationships>
</file>

<file path=ppt/slides/_rels/slide47.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46.xml"/><Relationship Id="rId1" Type="http://schemas.openxmlformats.org/officeDocument/2006/relationships/slideLayout" Target="../slideLayouts/slideLayout10.xml"/><Relationship Id="rId4" Type="http://schemas.openxmlformats.org/officeDocument/2006/relationships/image" Target="../media/image54.png"/></Relationships>
</file>

<file path=ppt/slides/_rels/slide4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47.xml"/><Relationship Id="rId1" Type="http://schemas.openxmlformats.org/officeDocument/2006/relationships/slideLayout" Target="../slideLayouts/slideLayout10.xml"/><Relationship Id="rId4" Type="http://schemas.openxmlformats.org/officeDocument/2006/relationships/image" Target="../media/image55.png"/></Relationships>
</file>

<file path=ppt/slides/_rels/slide49.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48.xml"/><Relationship Id="rId1" Type="http://schemas.openxmlformats.org/officeDocument/2006/relationships/slideLayout" Target="../slideLayouts/slideLayout10.xml"/><Relationship Id="rId4" Type="http://schemas.openxmlformats.org/officeDocument/2006/relationships/image" Target="../media/image56.png"/></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50.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49.xml"/><Relationship Id="rId1" Type="http://schemas.openxmlformats.org/officeDocument/2006/relationships/slideLayout" Target="../slideLayouts/slideLayout10.xml"/><Relationship Id="rId5" Type="http://schemas.openxmlformats.org/officeDocument/2006/relationships/image" Target="../media/image58.png"/><Relationship Id="rId4" Type="http://schemas.openxmlformats.org/officeDocument/2006/relationships/image" Target="../media/image57.png"/></Relationships>
</file>

<file path=ppt/slides/_rels/slide5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50.xml"/><Relationship Id="rId1" Type="http://schemas.openxmlformats.org/officeDocument/2006/relationships/slideLayout" Target="../slideLayouts/slideLayout10.xml"/><Relationship Id="rId5" Type="http://schemas.openxmlformats.org/officeDocument/2006/relationships/image" Target="../media/image60.png"/><Relationship Id="rId4" Type="http://schemas.openxmlformats.org/officeDocument/2006/relationships/image" Target="../media/image59.png"/></Relationships>
</file>

<file path=ppt/slides/_rels/slide52.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51.xml"/><Relationship Id="rId1" Type="http://schemas.openxmlformats.org/officeDocument/2006/relationships/slideLayout" Target="../slideLayouts/slideLayout10.xml"/><Relationship Id="rId5" Type="http://schemas.openxmlformats.org/officeDocument/2006/relationships/image" Target="../media/image63.png"/><Relationship Id="rId4" Type="http://schemas.openxmlformats.org/officeDocument/2006/relationships/image" Target="../media/image62.png"/></Relationships>
</file>

<file path=ppt/slides/_rels/slide5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2.xml"/><Relationship Id="rId1" Type="http://schemas.openxmlformats.org/officeDocument/2006/relationships/slideLayout" Target="../slideLayouts/slideLayout1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0.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0.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0.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0.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0.xml"/></Relationships>
</file>

<file path=ppt/slides/_rels/slide5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8.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0.xml"/><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淘宝网chenying0907出品 5"/>
          <p:cNvSpPr/>
          <p:nvPr/>
        </p:nvSpPr>
        <p:spPr>
          <a:xfrm>
            <a:off x="0" y="0"/>
            <a:ext cx="9144000" cy="5143500"/>
          </a:xfrm>
          <a:prstGeom prst="rect">
            <a:avLst/>
          </a:prstGeom>
          <a:blipFill>
            <a:blip r:embed="rId3" cstate="print">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5" name="淘宝网chenying0907出品 54"/>
          <p:cNvSpPr txBox="1">
            <a:spLocks noChangeArrowheads="1"/>
          </p:cNvSpPr>
          <p:nvPr/>
        </p:nvSpPr>
        <p:spPr bwMode="auto">
          <a:xfrm>
            <a:off x="204355" y="1730726"/>
            <a:ext cx="4675908"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r>
              <a:rPr lang="zh-CN" altLang="en-US" sz="3400" dirty="0">
                <a:solidFill>
                  <a:schemeClr val="tx1">
                    <a:lumMod val="85000"/>
                    <a:lumOff val="15000"/>
                  </a:schemeClr>
                </a:solidFill>
                <a:latin typeface="华文细黑" panose="02010600040101010101" pitchFamily="2" charset="-122"/>
                <a:ea typeface="华文细黑" panose="02010600040101010101" pitchFamily="2" charset="-122"/>
              </a:rPr>
              <a:t>大数据综合处理实验</a:t>
            </a:r>
            <a:endParaRPr lang="en-US" altLang="zh-CN" sz="3400" dirty="0">
              <a:solidFill>
                <a:schemeClr val="tx1">
                  <a:lumMod val="85000"/>
                  <a:lumOff val="15000"/>
                </a:schemeClr>
              </a:solidFill>
              <a:latin typeface="华文细黑" panose="02010600040101010101" pitchFamily="2" charset="-122"/>
              <a:ea typeface="华文细黑" panose="02010600040101010101" pitchFamily="2" charset="-122"/>
            </a:endParaRPr>
          </a:p>
          <a:p>
            <a:r>
              <a:rPr lang="zh-CN" altLang="en-US" sz="3400" dirty="0">
                <a:solidFill>
                  <a:schemeClr val="tx1">
                    <a:lumMod val="85000"/>
                    <a:lumOff val="15000"/>
                  </a:schemeClr>
                </a:solidFill>
                <a:latin typeface="华文细黑" panose="02010600040101010101" pitchFamily="2" charset="-122"/>
                <a:ea typeface="华文细黑" panose="02010600040101010101" pitchFamily="2" charset="-122"/>
              </a:rPr>
              <a:t>金庸的江湖</a:t>
            </a:r>
            <a:endParaRPr lang="en-US" altLang="zh-CN" sz="3400" dirty="0">
              <a:solidFill>
                <a:schemeClr val="tx1">
                  <a:lumMod val="85000"/>
                  <a:lumOff val="15000"/>
                </a:schemeClr>
              </a:solidFill>
              <a:latin typeface="华文细黑" panose="02010600040101010101" pitchFamily="2" charset="-122"/>
              <a:ea typeface="华文细黑" panose="02010600040101010101" pitchFamily="2" charset="-122"/>
            </a:endParaRPr>
          </a:p>
        </p:txBody>
      </p:sp>
      <p:sp>
        <p:nvSpPr>
          <p:cNvPr id="57" name="Rectangle 27"/>
          <p:cNvSpPr/>
          <p:nvPr/>
        </p:nvSpPr>
        <p:spPr>
          <a:xfrm>
            <a:off x="311726" y="2971443"/>
            <a:ext cx="1244024" cy="330577"/>
          </a:xfrm>
          <a:prstGeom prst="roundRect">
            <a:avLst>
              <a:gd name="adj" fmla="val 27969"/>
            </a:avLst>
          </a:prstGeom>
          <a:solidFill>
            <a:schemeClr val="accent1"/>
          </a:solidFill>
          <a:ln w="12700">
            <a:noFill/>
          </a:ln>
        </p:spPr>
        <p:txBody>
          <a:bodyPr wrap="square">
            <a:spAutoFit/>
          </a:bodyPr>
          <a:lstStyle/>
          <a:p>
            <a:pPr algn="ctr"/>
            <a:r>
              <a:rPr lang="en-US" altLang="zh-CN" sz="1200" dirty="0">
                <a:solidFill>
                  <a:schemeClr val="bg1"/>
                </a:solidFill>
              </a:rPr>
              <a:t>2020st18</a:t>
            </a:r>
          </a:p>
        </p:txBody>
      </p:sp>
      <p:sp>
        <p:nvSpPr>
          <p:cNvPr id="58" name="Rectangle 27"/>
          <p:cNvSpPr/>
          <p:nvPr/>
        </p:nvSpPr>
        <p:spPr>
          <a:xfrm>
            <a:off x="1752598" y="2971442"/>
            <a:ext cx="1589412" cy="330577"/>
          </a:xfrm>
          <a:prstGeom prst="roundRect">
            <a:avLst>
              <a:gd name="adj" fmla="val 27969"/>
            </a:avLst>
          </a:prstGeom>
          <a:noFill/>
          <a:ln w="9525">
            <a:solidFill>
              <a:schemeClr val="tx1">
                <a:lumMod val="95000"/>
                <a:lumOff val="5000"/>
              </a:schemeClr>
            </a:solidFill>
          </a:ln>
        </p:spPr>
        <p:txBody>
          <a:bodyPr wrap="square">
            <a:spAutoFit/>
          </a:bodyPr>
          <a:lstStyle/>
          <a:p>
            <a:r>
              <a:rPr lang="en-US" altLang="zh-CN" sz="1200" dirty="0"/>
              <a:t>171860551 </a:t>
            </a:r>
            <a:r>
              <a:rPr lang="zh-CN" altLang="en-US" sz="1200" dirty="0"/>
              <a:t>韩畅</a:t>
            </a:r>
          </a:p>
        </p:txBody>
      </p:sp>
      <p:sp>
        <p:nvSpPr>
          <p:cNvPr id="2" name="Rectangle 27">
            <a:extLst>
              <a:ext uri="{FF2B5EF4-FFF2-40B4-BE49-F238E27FC236}">
                <a16:creationId xmlns:a16="http://schemas.microsoft.com/office/drawing/2014/main" id="{82EB4D02-78E7-4DE9-B9B9-C4CCE992487F}"/>
              </a:ext>
            </a:extLst>
          </p:cNvPr>
          <p:cNvSpPr/>
          <p:nvPr/>
        </p:nvSpPr>
        <p:spPr>
          <a:xfrm>
            <a:off x="1752598" y="3403082"/>
            <a:ext cx="1589413" cy="330577"/>
          </a:xfrm>
          <a:prstGeom prst="roundRect">
            <a:avLst>
              <a:gd name="adj" fmla="val 27969"/>
            </a:avLst>
          </a:prstGeom>
          <a:noFill/>
          <a:ln w="9525">
            <a:solidFill>
              <a:schemeClr val="tx1">
                <a:lumMod val="95000"/>
                <a:lumOff val="5000"/>
              </a:schemeClr>
            </a:solidFill>
          </a:ln>
        </p:spPr>
        <p:txBody>
          <a:bodyPr wrap="square">
            <a:spAutoFit/>
          </a:bodyPr>
          <a:lstStyle/>
          <a:p>
            <a:r>
              <a:rPr lang="en-US" altLang="zh-CN" sz="1200" dirty="0"/>
              <a:t>171860550 </a:t>
            </a:r>
            <a:r>
              <a:rPr lang="zh-CN" altLang="en-US" sz="1200" dirty="0"/>
              <a:t>王一之</a:t>
            </a:r>
          </a:p>
        </p:txBody>
      </p:sp>
      <p:sp>
        <p:nvSpPr>
          <p:cNvPr id="3" name="Rectangle 27">
            <a:extLst>
              <a:ext uri="{FF2B5EF4-FFF2-40B4-BE49-F238E27FC236}">
                <a16:creationId xmlns:a16="http://schemas.microsoft.com/office/drawing/2014/main" id="{1FEF16EC-21F9-452C-B9E1-7C3012C311FF}"/>
              </a:ext>
            </a:extLst>
          </p:cNvPr>
          <p:cNvSpPr/>
          <p:nvPr/>
        </p:nvSpPr>
        <p:spPr>
          <a:xfrm>
            <a:off x="1752597" y="3841211"/>
            <a:ext cx="1589413" cy="330577"/>
          </a:xfrm>
          <a:prstGeom prst="roundRect">
            <a:avLst>
              <a:gd name="adj" fmla="val 27969"/>
            </a:avLst>
          </a:prstGeom>
          <a:noFill/>
          <a:ln w="9525">
            <a:solidFill>
              <a:schemeClr val="tx1">
                <a:lumMod val="95000"/>
                <a:lumOff val="5000"/>
              </a:schemeClr>
            </a:solidFill>
          </a:ln>
        </p:spPr>
        <p:txBody>
          <a:bodyPr wrap="square">
            <a:spAutoFit/>
          </a:bodyPr>
          <a:lstStyle/>
          <a:p>
            <a:r>
              <a:rPr lang="en-US" altLang="zh-CN" sz="1200" dirty="0"/>
              <a:t>171860549 </a:t>
            </a:r>
            <a:r>
              <a:rPr lang="zh-CN" altLang="en-US" sz="1200" dirty="0"/>
              <a:t>闫旭芃</a:t>
            </a:r>
          </a:p>
        </p:txBody>
      </p:sp>
      <p:sp>
        <p:nvSpPr>
          <p:cNvPr id="4" name="Rectangle 27">
            <a:extLst>
              <a:ext uri="{FF2B5EF4-FFF2-40B4-BE49-F238E27FC236}">
                <a16:creationId xmlns:a16="http://schemas.microsoft.com/office/drawing/2014/main" id="{7B14F085-36E0-4239-B297-8E613E9CD116}"/>
              </a:ext>
            </a:extLst>
          </p:cNvPr>
          <p:cNvSpPr/>
          <p:nvPr/>
        </p:nvSpPr>
        <p:spPr>
          <a:xfrm>
            <a:off x="1752598" y="4279340"/>
            <a:ext cx="1589412" cy="330577"/>
          </a:xfrm>
          <a:prstGeom prst="roundRect">
            <a:avLst>
              <a:gd name="adj" fmla="val 27969"/>
            </a:avLst>
          </a:prstGeom>
          <a:noFill/>
          <a:ln w="9525">
            <a:solidFill>
              <a:schemeClr val="tx1">
                <a:lumMod val="95000"/>
                <a:lumOff val="5000"/>
              </a:schemeClr>
            </a:solidFill>
          </a:ln>
        </p:spPr>
        <p:txBody>
          <a:bodyPr wrap="square">
            <a:spAutoFit/>
          </a:bodyPr>
          <a:lstStyle/>
          <a:p>
            <a:r>
              <a:rPr lang="en-US" altLang="zh-CN" sz="1200" dirty="0"/>
              <a:t>171840565 </a:t>
            </a:r>
            <a:r>
              <a:rPr lang="zh-CN" altLang="en-US" sz="1200" dirty="0"/>
              <a:t>李展烁</a:t>
            </a:r>
          </a:p>
        </p:txBody>
      </p:sp>
    </p:spTree>
    <p:extLst>
      <p:ext uri="{BB962C8B-B14F-4D97-AF65-F5344CB8AC3E}">
        <p14:creationId xmlns:p14="http://schemas.microsoft.com/office/powerpoint/2010/main" val="322724412"/>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2225615" y="339725"/>
            <a:ext cx="4937185" cy="452036"/>
          </a:xfrm>
        </p:spPr>
        <p:txBody>
          <a:bodyPr>
            <a:normAutofit/>
          </a:bodyPr>
          <a:lstStyle/>
          <a:p>
            <a:pPr marL="0" indent="0" algn="ctr">
              <a:buNone/>
            </a:pPr>
            <a:r>
              <a:rPr lang="en-US" altLang="zh-CN" dirty="0"/>
              <a:t>Reducer</a:t>
            </a:r>
            <a:r>
              <a:rPr lang="zh-CN" altLang="en-US" dirty="0"/>
              <a:t>阶段</a:t>
            </a:r>
          </a:p>
        </p:txBody>
      </p:sp>
      <p:grpSp>
        <p:nvGrpSpPr>
          <p:cNvPr id="18" name="淘宝网chenying0907出品 1">
            <a:extLst>
              <a:ext uri="{FF2B5EF4-FFF2-40B4-BE49-F238E27FC236}">
                <a16:creationId xmlns:a16="http://schemas.microsoft.com/office/drawing/2014/main" id="{FD9A087D-717D-4347-BE7D-5A9010B5BD23}"/>
              </a:ext>
            </a:extLst>
          </p:cNvPr>
          <p:cNvGrpSpPr/>
          <p:nvPr/>
        </p:nvGrpSpPr>
        <p:grpSpPr>
          <a:xfrm>
            <a:off x="657461" y="3748284"/>
            <a:ext cx="7436113" cy="801045"/>
            <a:chOff x="3875568" y="2208594"/>
            <a:chExt cx="4354033" cy="1124393"/>
          </a:xfrm>
        </p:grpSpPr>
        <p:sp>
          <p:nvSpPr>
            <p:cNvPr id="19" name="Rectangle 22">
              <a:extLst>
                <a:ext uri="{FF2B5EF4-FFF2-40B4-BE49-F238E27FC236}">
                  <a16:creationId xmlns:a16="http://schemas.microsoft.com/office/drawing/2014/main" id="{0B791255-9278-4C7B-B529-7631B8EB6BA4}"/>
                </a:ext>
              </a:extLst>
            </p:cNvPr>
            <p:cNvSpPr/>
            <p:nvPr/>
          </p:nvSpPr>
          <p:spPr>
            <a:xfrm>
              <a:off x="3875568" y="2208594"/>
              <a:ext cx="4354033" cy="112439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54" rtl="0" eaLnBrk="1" fontAlgn="auto" latinLnBrk="0" hangingPunct="1">
                <a:lnSpc>
                  <a:spcPct val="100000"/>
                </a:lnSpc>
                <a:spcBef>
                  <a:spcPts val="0"/>
                </a:spcBef>
                <a:spcAft>
                  <a:spcPts val="0"/>
                </a:spcAft>
                <a:buClrTx/>
                <a:buSzTx/>
                <a:buFontTx/>
                <a:buNone/>
                <a:tabLst/>
                <a:defRPr/>
              </a:pPr>
              <a:endParaRPr kumimoji="0" lang="en-US" sz="1013" b="0" i="0" u="none" strike="noStrike" kern="1200" cap="none" spc="0" normalizeH="0" baseline="0" noProof="0" dirty="0">
                <a:ln>
                  <a:noFill/>
                </a:ln>
                <a:solidFill>
                  <a:prstClr val="white"/>
                </a:solidFill>
                <a:effectLst/>
                <a:uLnTx/>
                <a:uFillTx/>
                <a:latin typeface="华文细黑"/>
                <a:ea typeface="华文细黑"/>
                <a:cs typeface="+mn-cs"/>
              </a:endParaRPr>
            </a:p>
          </p:txBody>
        </p:sp>
        <p:sp>
          <p:nvSpPr>
            <p:cNvPr id="20" name="TextBox 23">
              <a:extLst>
                <a:ext uri="{FF2B5EF4-FFF2-40B4-BE49-F238E27FC236}">
                  <a16:creationId xmlns:a16="http://schemas.microsoft.com/office/drawing/2014/main" id="{7BDA7935-496A-403A-94D9-A722F46EE38F}"/>
                </a:ext>
              </a:extLst>
            </p:cNvPr>
            <p:cNvSpPr txBox="1"/>
            <p:nvPr/>
          </p:nvSpPr>
          <p:spPr>
            <a:xfrm>
              <a:off x="3967154" y="2227908"/>
              <a:ext cx="4155268" cy="858624"/>
            </a:xfrm>
            <a:prstGeom prst="rect">
              <a:avLst/>
            </a:prstGeom>
            <a:noFill/>
          </p:spPr>
          <p:txBody>
            <a:bodyPr wrap="square" rtlCol="0">
              <a:spAutoFit/>
            </a:bodyPr>
            <a:lstStyle/>
            <a:p>
              <a:pPr marL="0" marR="0" lvl="0" indent="0" algn="l" defTabSz="685754" rtl="0" eaLnBrk="1" fontAlgn="auto" latinLnBrk="0" hangingPunct="1">
                <a:lnSpc>
                  <a:spcPct val="100000"/>
                </a:lnSpc>
                <a:spcBef>
                  <a:spcPts val="0"/>
                </a:spcBef>
                <a:spcAft>
                  <a:spcPts val="0"/>
                </a:spcAft>
                <a:buClrTx/>
                <a:buSzTx/>
                <a:buFontTx/>
                <a:buNone/>
                <a:tabLst/>
                <a:defRPr/>
              </a:pP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对于 </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key </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对应的人名对出现次数进行求和。</a:t>
              </a:r>
              <a:endPar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endParaRPr>
            </a:p>
            <a:p>
              <a:pPr marL="0" marR="0" lvl="0" indent="0" algn="l" defTabSz="685754" rtl="0" eaLnBrk="1" fontAlgn="auto" latinLnBrk="0" hangingPunct="1">
                <a:lnSpc>
                  <a:spcPct val="100000"/>
                </a:lnSpc>
                <a:spcBef>
                  <a:spcPts val="0"/>
                </a:spcBef>
                <a:spcAft>
                  <a:spcPts val="0"/>
                </a:spcAft>
                <a:buClrTx/>
                <a:buSzTx/>
                <a:buFontTx/>
                <a:buNone/>
                <a:tabLst/>
                <a:defRPr/>
              </a:pP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同时使用 </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reducer </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作为 </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combiner</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，在 </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mapper </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之后进行一次合并，减少传输数据量，作为优化。</a:t>
              </a:r>
              <a:endPar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endParaRPr>
            </a:p>
          </p:txBody>
        </p:sp>
      </p:grpSp>
      <p:pic>
        <p:nvPicPr>
          <p:cNvPr id="6" name="内容占位符 5"/>
          <p:cNvPicPr>
            <a:picLocks noGrp="1" noChangeAspect="1"/>
          </p:cNvPicPr>
          <p:nvPr>
            <p:ph sz="quarter" idx="11"/>
          </p:nvPr>
        </p:nvPicPr>
        <p:blipFill>
          <a:blip r:embed="rId3" cstate="print">
            <a:extLst>
              <a:ext uri="{28A0092B-C50C-407E-A947-70E740481C1C}">
                <a14:useLocalDpi xmlns:a14="http://schemas.microsoft.com/office/drawing/2010/main" val="0"/>
              </a:ext>
            </a:extLst>
          </a:blip>
          <a:stretch>
            <a:fillRect/>
          </a:stretch>
        </p:blipFill>
        <p:spPr>
          <a:xfrm>
            <a:off x="154567" y="1164079"/>
            <a:ext cx="8814692" cy="1962905"/>
          </a:xfrm>
        </p:spPr>
      </p:pic>
    </p:spTree>
    <p:extLst>
      <p:ext uri="{BB962C8B-B14F-4D97-AF65-F5344CB8AC3E}">
        <p14:creationId xmlns:p14="http://schemas.microsoft.com/office/powerpoint/2010/main" val="669574686"/>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1+#ppt_w/2"/>
                                          </p:val>
                                        </p:tav>
                                        <p:tav tm="100000">
                                          <p:val>
                                            <p:strVal val="#ppt_x"/>
                                          </p:val>
                                        </p:tav>
                                      </p:tavLst>
                                    </p:anim>
                                    <p:anim calcmode="lin" valueType="num">
                                      <p:cBhvr additive="base">
                                        <p:cTn id="8"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2439989" y="339725"/>
            <a:ext cx="4722811" cy="341313"/>
          </a:xfrm>
        </p:spPr>
        <p:txBody>
          <a:bodyPr>
            <a:normAutofit fontScale="92500" lnSpcReduction="10000"/>
          </a:bodyPr>
          <a:lstStyle/>
          <a:p>
            <a:pPr marL="0" indent="0" algn="ctr">
              <a:buNone/>
            </a:pPr>
            <a:r>
              <a:rPr lang="zh-CN" altLang="en-US" dirty="0"/>
              <a:t>实验结果展示</a:t>
            </a:r>
          </a:p>
        </p:txBody>
      </p:sp>
      <p:pic>
        <p:nvPicPr>
          <p:cNvPr id="15" name="图片 14">
            <a:extLst>
              <a:ext uri="{FF2B5EF4-FFF2-40B4-BE49-F238E27FC236}">
                <a16:creationId xmlns:a16="http://schemas.microsoft.com/office/drawing/2014/main" id="{3405BB2B-DC06-44D6-AA02-A98E3ED6D5E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79788" y="3066764"/>
            <a:ext cx="3766023" cy="1432975"/>
          </a:xfrm>
          <a:prstGeom prst="rect">
            <a:avLst/>
          </a:prstGeom>
        </p:spPr>
      </p:pic>
      <p:pic>
        <p:nvPicPr>
          <p:cNvPr id="17" name="图片 16">
            <a:extLst>
              <a:ext uri="{FF2B5EF4-FFF2-40B4-BE49-F238E27FC236}">
                <a16:creationId xmlns:a16="http://schemas.microsoft.com/office/drawing/2014/main" id="{402F20E6-A6BC-459B-B05B-83F040AB8D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35835" y="1432166"/>
            <a:ext cx="3521111" cy="422825"/>
          </a:xfrm>
          <a:prstGeom prst="rect">
            <a:avLst/>
          </a:prstGeom>
        </p:spPr>
      </p:pic>
      <p:pic>
        <p:nvPicPr>
          <p:cNvPr id="19" name="图片 18">
            <a:extLst>
              <a:ext uri="{FF2B5EF4-FFF2-40B4-BE49-F238E27FC236}">
                <a16:creationId xmlns:a16="http://schemas.microsoft.com/office/drawing/2014/main" id="{C0A21D29-E4D9-4ED7-B9E1-3F82AE73F36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0265" y="1074500"/>
            <a:ext cx="4479010" cy="3525234"/>
          </a:xfrm>
          <a:prstGeom prst="rect">
            <a:avLst/>
          </a:prstGeom>
        </p:spPr>
      </p:pic>
    </p:spTree>
    <p:extLst>
      <p:ext uri="{BB962C8B-B14F-4D97-AF65-F5344CB8AC3E}">
        <p14:creationId xmlns:p14="http://schemas.microsoft.com/office/powerpoint/2010/main" val="3254605236"/>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fontScale="92500" lnSpcReduction="10000"/>
          </a:bodyPr>
          <a:lstStyle/>
          <a:p>
            <a:pPr marL="0" indent="0" algn="ctr">
              <a:buNone/>
            </a:pPr>
            <a:r>
              <a:rPr lang="zh-CN" altLang="en-US" dirty="0"/>
              <a:t>优化思考</a:t>
            </a:r>
          </a:p>
        </p:txBody>
      </p:sp>
      <p:sp>
        <p:nvSpPr>
          <p:cNvPr id="3" name="内容占位符 2"/>
          <p:cNvSpPr>
            <a:spLocks noGrp="1"/>
          </p:cNvSpPr>
          <p:nvPr>
            <p:ph sz="quarter" idx="11"/>
          </p:nvPr>
        </p:nvSpPr>
        <p:spPr>
          <a:xfrm>
            <a:off x="554435" y="922263"/>
            <a:ext cx="7686675" cy="3517001"/>
          </a:xfrm>
        </p:spPr>
        <p:txBody>
          <a:bodyPr/>
          <a:lstStyle/>
          <a:p>
            <a:pPr marL="0" indent="0">
              <a:buNone/>
            </a:pPr>
            <a:r>
              <a:rPr lang="en-US" altLang="zh-CN" dirty="0"/>
              <a:t>•</a:t>
            </a:r>
            <a:r>
              <a:rPr lang="zh-CN" altLang="en-US" dirty="0"/>
              <a:t>人物同现次数可以使用 </a:t>
            </a:r>
            <a:r>
              <a:rPr lang="en-US" altLang="zh-CN" dirty="0" err="1"/>
              <a:t>VIntWritable</a:t>
            </a:r>
            <a:r>
              <a:rPr lang="en-US" altLang="zh-CN" dirty="0"/>
              <a:t> </a:t>
            </a:r>
            <a:r>
              <a:rPr lang="zh-CN" altLang="en-US" dirty="0"/>
              <a:t>代替 </a:t>
            </a:r>
            <a:r>
              <a:rPr lang="en-US" altLang="zh-CN" dirty="0" err="1"/>
              <a:t>IntWritable</a:t>
            </a:r>
            <a:r>
              <a:rPr lang="zh-CN" altLang="en-US" dirty="0"/>
              <a:t>，因为 </a:t>
            </a:r>
            <a:r>
              <a:rPr lang="en-US" altLang="zh-CN" dirty="0" err="1"/>
              <a:t>VIntWritable</a:t>
            </a:r>
            <a:r>
              <a:rPr lang="en-US" altLang="zh-CN" dirty="0"/>
              <a:t> </a:t>
            </a:r>
            <a:r>
              <a:rPr lang="zh-CN" altLang="en-US" dirty="0"/>
              <a:t>对于小整数会采用更短的长度，提高传输效率。而同现次数最大人物对 </a:t>
            </a:r>
            <a:r>
              <a:rPr lang="en-US" altLang="zh-CN" dirty="0"/>
              <a:t>&lt; </a:t>
            </a:r>
            <a:r>
              <a:rPr lang="zh-CN" altLang="en-US" dirty="0"/>
              <a:t>郭靖，黄蓉 </a:t>
            </a:r>
            <a:r>
              <a:rPr lang="en-US" altLang="zh-CN" dirty="0"/>
              <a:t>&gt; </a:t>
            </a:r>
            <a:r>
              <a:rPr lang="zh-CN" altLang="en-US" dirty="0"/>
              <a:t>仅为一千多。</a:t>
            </a:r>
            <a:endParaRPr lang="en-US" altLang="zh-CN" dirty="0"/>
          </a:p>
          <a:p>
            <a:pPr marL="0" indent="0">
              <a:buNone/>
            </a:pPr>
            <a:endParaRPr lang="zh-CN" altLang="en-US" dirty="0"/>
          </a:p>
          <a:p>
            <a:pPr marL="0" indent="0">
              <a:buNone/>
            </a:pPr>
            <a:r>
              <a:rPr lang="en-US" altLang="zh-CN" dirty="0"/>
              <a:t>•</a:t>
            </a:r>
            <a:r>
              <a:rPr lang="zh-CN" altLang="en-US" dirty="0"/>
              <a:t>统计人物同现时，可以考虑根据人物字母顺序，将 </a:t>
            </a:r>
            <a:r>
              <a:rPr lang="en-US" altLang="zh-CN" dirty="0"/>
              <a:t>&lt;</a:t>
            </a:r>
            <a:r>
              <a:rPr lang="en-US" altLang="zh-CN" dirty="0" err="1"/>
              <a:t>a,b</a:t>
            </a:r>
            <a:r>
              <a:rPr lang="en-US" altLang="zh-CN" dirty="0"/>
              <a:t>&gt; </a:t>
            </a:r>
            <a:r>
              <a:rPr lang="zh-CN" altLang="en-US" dirty="0"/>
              <a:t>与 </a:t>
            </a:r>
            <a:r>
              <a:rPr lang="en-US" altLang="zh-CN" dirty="0"/>
              <a:t>&lt;</a:t>
            </a:r>
            <a:r>
              <a:rPr lang="en-US" altLang="zh-CN" dirty="0" err="1"/>
              <a:t>b,a</a:t>
            </a:r>
            <a:r>
              <a:rPr lang="en-US" altLang="zh-CN" dirty="0"/>
              <a:t>&gt; </a:t>
            </a:r>
            <a:r>
              <a:rPr lang="zh-CN" altLang="en-US" dirty="0"/>
              <a:t>统一为 </a:t>
            </a:r>
            <a:r>
              <a:rPr lang="en-US" altLang="zh-CN" dirty="0"/>
              <a:t>&lt;</a:t>
            </a:r>
            <a:r>
              <a:rPr lang="en-US" altLang="zh-CN" dirty="0" err="1"/>
              <a:t>a,b</a:t>
            </a:r>
            <a:r>
              <a:rPr lang="en-US" altLang="zh-CN" dirty="0"/>
              <a:t>&gt;</a:t>
            </a:r>
            <a:r>
              <a:rPr lang="zh-CN" altLang="en-US" dirty="0"/>
              <a:t>。这样 </a:t>
            </a:r>
            <a:r>
              <a:rPr lang="en-US" altLang="zh-CN" dirty="0"/>
              <a:t>mapper </a:t>
            </a:r>
            <a:r>
              <a:rPr lang="zh-CN" altLang="en-US" dirty="0"/>
              <a:t>和 </a:t>
            </a:r>
            <a:r>
              <a:rPr lang="en-US" altLang="zh-CN" dirty="0"/>
              <a:t>reducer </a:t>
            </a:r>
            <a:r>
              <a:rPr lang="zh-CN" altLang="en-US" dirty="0"/>
              <a:t>之间减少一倍的传输损耗。实现时可以将</a:t>
            </a:r>
            <a:r>
              <a:rPr lang="en-US" altLang="zh-CN" dirty="0"/>
              <a:t>mapper </a:t>
            </a:r>
            <a:r>
              <a:rPr lang="zh-CN" altLang="en-US" dirty="0"/>
              <a:t>中 </a:t>
            </a:r>
            <a:r>
              <a:rPr lang="en-US" altLang="zh-CN" dirty="0" err="1"/>
              <a:t>HashSet</a:t>
            </a:r>
            <a:r>
              <a:rPr lang="en-US" altLang="zh-CN" dirty="0"/>
              <a:t> </a:t>
            </a:r>
            <a:r>
              <a:rPr lang="zh-CN" altLang="en-US" dirty="0"/>
              <a:t>用 </a:t>
            </a:r>
            <a:r>
              <a:rPr lang="en-US" altLang="zh-CN" dirty="0" err="1"/>
              <a:t>TreeSet</a:t>
            </a:r>
            <a:r>
              <a:rPr lang="en-US" altLang="zh-CN" dirty="0"/>
              <a:t> </a:t>
            </a:r>
            <a:r>
              <a:rPr lang="zh-CN" altLang="en-US" dirty="0"/>
              <a:t>代替来保证有序，在内部 </a:t>
            </a:r>
            <a:r>
              <a:rPr lang="en-US" altLang="zh-CN" dirty="0"/>
              <a:t>for </a:t>
            </a:r>
            <a:r>
              <a:rPr lang="zh-CN" altLang="en-US" dirty="0"/>
              <a:t>循环中只发射在外部 </a:t>
            </a:r>
            <a:r>
              <a:rPr lang="en-US" altLang="zh-CN" dirty="0"/>
              <a:t>for </a:t>
            </a:r>
            <a:r>
              <a:rPr lang="zh-CN" altLang="en-US" dirty="0"/>
              <a:t>循环当前值之后（或之前）的部分。当然也要考虑到 </a:t>
            </a:r>
            <a:r>
              <a:rPr lang="en-US" altLang="zh-CN" dirty="0" err="1"/>
              <a:t>TreeSet</a:t>
            </a:r>
            <a:r>
              <a:rPr lang="en-US" altLang="zh-CN" dirty="0"/>
              <a:t> </a:t>
            </a:r>
            <a:r>
              <a:rPr lang="zh-CN" altLang="en-US" dirty="0"/>
              <a:t>比 </a:t>
            </a:r>
            <a:r>
              <a:rPr lang="en-US" altLang="zh-CN" dirty="0" err="1"/>
              <a:t>HashSet</a:t>
            </a:r>
            <a:r>
              <a:rPr lang="en-US" altLang="zh-CN" dirty="0"/>
              <a:t> </a:t>
            </a:r>
            <a:r>
              <a:rPr lang="zh-CN" altLang="en-US" dirty="0"/>
              <a:t>可能要消耗更多时间。</a:t>
            </a:r>
          </a:p>
        </p:txBody>
      </p:sp>
    </p:spTree>
    <p:extLst>
      <p:ext uri="{BB962C8B-B14F-4D97-AF65-F5344CB8AC3E}">
        <p14:creationId xmlns:p14="http://schemas.microsoft.com/office/powerpoint/2010/main" val="3615547268"/>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淘宝网chenying0907出品 3"/>
          <p:cNvSpPr/>
          <p:nvPr/>
        </p:nvSpPr>
        <p:spPr>
          <a:xfrm>
            <a:off x="-105747" y="0"/>
            <a:ext cx="9249747" cy="5143500"/>
          </a:xfrm>
          <a:prstGeom prst="rect">
            <a:avLst/>
          </a:prstGeom>
          <a:blipFill>
            <a:blip r:embed="rId3"/>
            <a:stretch>
              <a:fillRect l="-833" t="-18148" r="1" b="-397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54"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华文细黑"/>
              <a:ea typeface="华文细黑"/>
              <a:cs typeface="+mn-cs"/>
            </a:endParaRPr>
          </a:p>
        </p:txBody>
      </p:sp>
      <p:sp>
        <p:nvSpPr>
          <p:cNvPr id="6" name="淘宝网chenying0907出品 5"/>
          <p:cNvSpPr/>
          <p:nvPr/>
        </p:nvSpPr>
        <p:spPr>
          <a:xfrm>
            <a:off x="-105748" y="0"/>
            <a:ext cx="9249747" cy="5143500"/>
          </a:xfrm>
          <a:prstGeom prst="rect">
            <a:avLst/>
          </a:pr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54"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华文细黑"/>
              <a:ea typeface="华文细黑"/>
              <a:cs typeface="+mn-cs"/>
            </a:endParaRPr>
          </a:p>
        </p:txBody>
      </p:sp>
      <p:sp>
        <p:nvSpPr>
          <p:cNvPr id="7" name="六边形 6"/>
          <p:cNvSpPr>
            <a:spLocks noChangeAspect="1"/>
          </p:cNvSpPr>
          <p:nvPr/>
        </p:nvSpPr>
        <p:spPr>
          <a:xfrm rot="16200000">
            <a:off x="2311725" y="2177767"/>
            <a:ext cx="720000" cy="620690"/>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54"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华文细黑"/>
              <a:ea typeface="华文细黑"/>
              <a:cs typeface="+mn-cs"/>
            </a:endParaRPr>
          </a:p>
        </p:txBody>
      </p:sp>
      <p:sp>
        <p:nvSpPr>
          <p:cNvPr id="8" name="六边形 7"/>
          <p:cNvSpPr>
            <a:spLocks noChangeAspect="1"/>
          </p:cNvSpPr>
          <p:nvPr/>
        </p:nvSpPr>
        <p:spPr>
          <a:xfrm rot="16200000">
            <a:off x="891427" y="2625904"/>
            <a:ext cx="432000" cy="372414"/>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54"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华文细黑"/>
              <a:ea typeface="华文细黑"/>
              <a:cs typeface="+mn-cs"/>
            </a:endParaRPr>
          </a:p>
        </p:txBody>
      </p:sp>
      <p:sp>
        <p:nvSpPr>
          <p:cNvPr id="9" name="六边形 8"/>
          <p:cNvSpPr>
            <a:spLocks noChangeAspect="1"/>
          </p:cNvSpPr>
          <p:nvPr/>
        </p:nvSpPr>
        <p:spPr>
          <a:xfrm rot="16200000">
            <a:off x="837427" y="1074897"/>
            <a:ext cx="540000" cy="465518"/>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54"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华文细黑"/>
              <a:ea typeface="华文细黑"/>
              <a:cs typeface="+mn-cs"/>
            </a:endParaRPr>
          </a:p>
        </p:txBody>
      </p:sp>
      <p:grpSp>
        <p:nvGrpSpPr>
          <p:cNvPr id="10" name="淘宝网chenying0907出品 9"/>
          <p:cNvGrpSpPr/>
          <p:nvPr/>
        </p:nvGrpSpPr>
        <p:grpSpPr>
          <a:xfrm>
            <a:off x="1137244" y="1047992"/>
            <a:ext cx="1427586" cy="1656000"/>
            <a:chOff x="1772354" y="1534077"/>
            <a:chExt cx="1427586" cy="1656000"/>
          </a:xfrm>
        </p:grpSpPr>
        <p:sp>
          <p:nvSpPr>
            <p:cNvPr id="11" name="六边形 10"/>
            <p:cNvSpPr>
              <a:spLocks noChangeAspect="1"/>
            </p:cNvSpPr>
            <p:nvPr/>
          </p:nvSpPr>
          <p:spPr>
            <a:xfrm rot="16200000">
              <a:off x="1658147" y="1648284"/>
              <a:ext cx="1656000" cy="1427586"/>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54"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华文细黑"/>
                <a:ea typeface="华文细黑"/>
                <a:cs typeface="+mn-cs"/>
              </a:endParaRPr>
            </a:p>
          </p:txBody>
        </p:sp>
        <p:sp>
          <p:nvSpPr>
            <p:cNvPr id="12" name="淘宝网chenying0907出品 11"/>
            <p:cNvSpPr txBox="1"/>
            <p:nvPr/>
          </p:nvSpPr>
          <p:spPr>
            <a:xfrm>
              <a:off x="1835696" y="1635646"/>
              <a:ext cx="1224644" cy="1446550"/>
            </a:xfrm>
            <a:prstGeom prst="rect">
              <a:avLst/>
            </a:prstGeom>
            <a:noFill/>
          </p:spPr>
          <p:txBody>
            <a:bodyPr wrap="square" rtlCol="0">
              <a:spAutoFit/>
            </a:bodyPr>
            <a:lstStyle/>
            <a:p>
              <a:pPr marL="0" marR="0" lvl="0" indent="0" algn="ctr" defTabSz="685754" rtl="0" eaLnBrk="1" fontAlgn="auto" latinLnBrk="0" hangingPunct="1">
                <a:lnSpc>
                  <a:spcPct val="100000"/>
                </a:lnSpc>
                <a:spcBef>
                  <a:spcPts val="0"/>
                </a:spcBef>
                <a:spcAft>
                  <a:spcPts val="0"/>
                </a:spcAft>
                <a:buClrTx/>
                <a:buSzTx/>
                <a:buFontTx/>
                <a:buNone/>
                <a:tabLst/>
                <a:defRPr/>
              </a:pPr>
              <a:r>
                <a:rPr kumimoji="0" lang="en-US" altLang="zh-CN" sz="8800" b="0" i="0" u="none" strike="noStrike" kern="1200" cap="none" spc="0" normalizeH="0" baseline="0" noProof="0" dirty="0">
                  <a:ln>
                    <a:noFill/>
                  </a:ln>
                  <a:solidFill>
                    <a:prstClr val="white"/>
                  </a:solidFill>
                  <a:effectLst/>
                  <a:uLnTx/>
                  <a:uFillTx/>
                  <a:latin typeface="Impact" panose="020B0806030902050204" pitchFamily="34" charset="0"/>
                  <a:ea typeface="Arial Unicode MS" panose="020B0604020202020204" pitchFamily="34" charset="-122"/>
                  <a:cs typeface="Arial Unicode MS" panose="020B0604020202020204" pitchFamily="34" charset="-122"/>
                </a:rPr>
                <a:t>5</a:t>
              </a:r>
              <a:endParaRPr kumimoji="0" lang="zh-CN" altLang="en-US" sz="8800" b="0" i="0" u="none" strike="noStrike" kern="1200" cap="none" spc="0" normalizeH="0" baseline="0" noProof="0" dirty="0">
                <a:ln>
                  <a:noFill/>
                </a:ln>
                <a:solidFill>
                  <a:prstClr val="white"/>
                </a:solidFill>
                <a:effectLst/>
                <a:uLnTx/>
                <a:uFillTx/>
                <a:latin typeface="Impact" panose="020B0806030902050204" pitchFamily="34" charset="0"/>
                <a:ea typeface="Arial Unicode MS" panose="020B0604020202020204" pitchFamily="34" charset="-122"/>
                <a:cs typeface="Arial Unicode MS" panose="020B0604020202020204" pitchFamily="34" charset="-122"/>
              </a:endParaRPr>
            </a:p>
          </p:txBody>
        </p:sp>
      </p:grpSp>
      <p:sp>
        <p:nvSpPr>
          <p:cNvPr id="13" name="淘宝网chenying0907出品 12"/>
          <p:cNvSpPr txBox="1"/>
          <p:nvPr/>
        </p:nvSpPr>
        <p:spPr bwMode="auto">
          <a:xfrm>
            <a:off x="3164463" y="1018108"/>
            <a:ext cx="4394572" cy="830997"/>
          </a:xfrm>
          <a:prstGeom prst="rect">
            <a:avLst/>
          </a:prstGeom>
          <a:noFill/>
        </p:spPr>
        <p:txBody>
          <a:bodyPr wrap="square">
            <a:spAutoFit/>
          </a:bodyPr>
          <a:lstStyle/>
          <a:p>
            <a:pPr marL="0" marR="0" lvl="0" indent="0" algn="l" defTabSz="685754" rtl="0" eaLnBrk="1" fontAlgn="auto" latinLnBrk="0" hangingPunct="1">
              <a:lnSpc>
                <a:spcPct val="100000"/>
              </a:lnSpc>
              <a:spcBef>
                <a:spcPts val="0"/>
              </a:spcBef>
              <a:spcAft>
                <a:spcPts val="0"/>
              </a:spcAft>
              <a:buClrTx/>
              <a:buSzTx/>
              <a:buFontTx/>
              <a:buNone/>
              <a:tabLst/>
              <a:defRPr/>
            </a:pPr>
            <a:r>
              <a:rPr kumimoji="0" lang="zh-CN" altLang="en-US" sz="4800" b="0" i="0" u="none" strike="noStrike" kern="1200" cap="none" spc="0" normalizeH="0" baseline="0" noProof="0" dirty="0">
                <a:ln>
                  <a:noFill/>
                </a:ln>
                <a:solidFill>
                  <a:prstClr val="white">
                    <a:lumMod val="95000"/>
                  </a:prstClr>
                </a:solidFill>
                <a:effectLst/>
                <a:uLnTx/>
                <a:uFillTx/>
                <a:latin typeface="华文细黑" panose="02010600040101010101" pitchFamily="2" charset="-122"/>
                <a:ea typeface="华文细黑" panose="02010600040101010101" pitchFamily="2" charset="-122"/>
                <a:cs typeface="Arial" pitchFamily="34" charset="0"/>
              </a:rPr>
              <a:t>关系构建</a:t>
            </a:r>
            <a:endParaRPr kumimoji="0" lang="zh-CN" altLang="en-US" sz="4800" b="0" i="0" u="none" strike="noStrike" kern="1200" cap="none" spc="0" normalizeH="0" baseline="-3000" noProof="0" dirty="0">
              <a:ln>
                <a:noFill/>
              </a:ln>
              <a:solidFill>
                <a:prstClr val="white">
                  <a:lumMod val="95000"/>
                </a:prstClr>
              </a:solidFill>
              <a:effectLst/>
              <a:uLnTx/>
              <a:uFillTx/>
              <a:latin typeface="华文细黑" panose="02010600040101010101" pitchFamily="2" charset="-122"/>
              <a:ea typeface="华文细黑" panose="02010600040101010101" pitchFamily="2" charset="-122"/>
              <a:cs typeface="Arial" pitchFamily="34" charset="0"/>
            </a:endParaRPr>
          </a:p>
        </p:txBody>
      </p:sp>
      <p:sp>
        <p:nvSpPr>
          <p:cNvPr id="14" name="TextBox 111"/>
          <p:cNvSpPr txBox="1">
            <a:spLocks noChangeArrowheads="1"/>
          </p:cNvSpPr>
          <p:nvPr/>
        </p:nvSpPr>
        <p:spPr bwMode="auto">
          <a:xfrm>
            <a:off x="3155894" y="2124864"/>
            <a:ext cx="5907186" cy="4846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29" tIns="34263" rIns="68529" bIns="34263">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pPr marL="0" marR="0" lvl="0" indent="0" algn="l" defTabSz="685754" rtl="0" eaLnBrk="1" fontAlgn="auto" latinLnBrk="0" hangingPunct="1">
              <a:lnSpc>
                <a:spcPct val="100000"/>
              </a:lnSpc>
              <a:spcBef>
                <a:spcPts val="0"/>
              </a:spcBef>
              <a:spcAft>
                <a:spcPts val="0"/>
              </a:spcAft>
              <a:buClrTx/>
              <a:buSzTx/>
              <a:buFontTx/>
              <a:buNone/>
              <a:tabLst/>
              <a:defRPr/>
            </a:pPr>
            <a:r>
              <a:rPr kumimoji="0" lang="zh-CN" altLang="en-US" sz="1350" b="0" i="0" u="none" strike="noStrike" kern="1200" cap="none" spc="0" normalizeH="0" baseline="0" noProof="0" dirty="0">
                <a:ln>
                  <a:noFill/>
                </a:ln>
                <a:solidFill>
                  <a:prstClr val="white"/>
                </a:solidFill>
                <a:effectLst/>
                <a:uLnTx/>
                <a:uFillTx/>
                <a:latin typeface="Lao UI" panose="020B0502040204020203" pitchFamily="34" charset="0"/>
                <a:ea typeface="微软雅黑" panose="020B0503020204020204" pitchFamily="34" charset="-122"/>
                <a:cs typeface="+mn-cs"/>
              </a:rPr>
              <a:t>数据输入：人名对出现在同一段落中的次数。</a:t>
            </a:r>
          </a:p>
          <a:p>
            <a:pPr marL="0" marR="0" lvl="0" indent="0" algn="l" defTabSz="685754" rtl="0" eaLnBrk="1" fontAlgn="auto" latinLnBrk="0" hangingPunct="1">
              <a:lnSpc>
                <a:spcPct val="100000"/>
              </a:lnSpc>
              <a:spcBef>
                <a:spcPts val="0"/>
              </a:spcBef>
              <a:spcAft>
                <a:spcPts val="0"/>
              </a:spcAft>
              <a:buClrTx/>
              <a:buSzTx/>
              <a:buFontTx/>
              <a:buNone/>
              <a:tabLst/>
              <a:defRPr/>
            </a:pPr>
            <a:r>
              <a:rPr kumimoji="0" lang="zh-CN" altLang="en-US" sz="1350" b="0" i="0" u="none" strike="noStrike" kern="1200" cap="none" spc="0" normalizeH="0" baseline="0" noProof="0" dirty="0">
                <a:ln>
                  <a:noFill/>
                </a:ln>
                <a:solidFill>
                  <a:prstClr val="white"/>
                </a:solidFill>
                <a:effectLst/>
                <a:uLnTx/>
                <a:uFillTx/>
                <a:latin typeface="Lao UI" panose="020B0502040204020203" pitchFamily="34" charset="0"/>
                <a:ea typeface="微软雅黑" panose="020B0503020204020204" pitchFamily="34" charset="-122"/>
                <a:cs typeface="+mn-cs"/>
              </a:rPr>
              <a:t>数据输出：对于所有人名，生成其人物关系邻接表。</a:t>
            </a:r>
            <a:endParaRPr kumimoji="0" lang="en-US" altLang="zh-CN" sz="1200" b="0" i="0" u="none" strike="noStrike" kern="1200" cap="none" spc="0" normalizeH="0" baseline="0" noProof="0" dirty="0">
              <a:ln>
                <a:noFill/>
              </a:ln>
              <a:solidFill>
                <a:prstClr val="white"/>
              </a:solidFill>
              <a:effectLst/>
              <a:uLnTx/>
              <a:uFillTx/>
              <a:latin typeface="华文细黑" panose="02010600040101010101" pitchFamily="2" charset="-122"/>
              <a:ea typeface="华文细黑" panose="02010600040101010101" pitchFamily="2" charset="-122"/>
              <a:cs typeface="Arial" panose="020B0604020202020204" pitchFamily="34" charset="0"/>
            </a:endParaRPr>
          </a:p>
        </p:txBody>
      </p:sp>
    </p:spTree>
    <p:extLst>
      <p:ext uri="{BB962C8B-B14F-4D97-AF65-F5344CB8AC3E}">
        <p14:creationId xmlns:p14="http://schemas.microsoft.com/office/powerpoint/2010/main" val="2805358060"/>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250" fill="hold"/>
                                        <p:tgtEl>
                                          <p:spTgt spid="10"/>
                                        </p:tgtEl>
                                        <p:attrNameLst>
                                          <p:attrName>ppt_w</p:attrName>
                                        </p:attrNameLst>
                                      </p:cBhvr>
                                      <p:tavLst>
                                        <p:tav tm="0">
                                          <p:val>
                                            <p:fltVal val="0"/>
                                          </p:val>
                                        </p:tav>
                                        <p:tav tm="100000">
                                          <p:val>
                                            <p:strVal val="#ppt_w"/>
                                          </p:val>
                                        </p:tav>
                                      </p:tavLst>
                                    </p:anim>
                                    <p:anim calcmode="lin" valueType="num">
                                      <p:cBhvr>
                                        <p:cTn id="8" dur="250" fill="hold"/>
                                        <p:tgtEl>
                                          <p:spTgt spid="10"/>
                                        </p:tgtEl>
                                        <p:attrNameLst>
                                          <p:attrName>ppt_h</p:attrName>
                                        </p:attrNameLst>
                                      </p:cBhvr>
                                      <p:tavLst>
                                        <p:tav tm="0">
                                          <p:val>
                                            <p:fltVal val="0"/>
                                          </p:val>
                                        </p:tav>
                                        <p:tav tm="100000">
                                          <p:val>
                                            <p:strVal val="#ppt_h"/>
                                          </p:val>
                                        </p:tav>
                                      </p:tavLst>
                                    </p:anim>
                                    <p:animEffect transition="in" filter="fade">
                                      <p:cBhvr>
                                        <p:cTn id="9" dur="250"/>
                                        <p:tgtEl>
                                          <p:spTgt spid="10"/>
                                        </p:tgtEl>
                                      </p:cBhvr>
                                    </p:animEffect>
                                  </p:childTnLst>
                                </p:cTn>
                              </p:par>
                              <p:par>
                                <p:cTn id="10" presetID="6" presetClass="emph" presetSubtype="0" decel="100000" fill="hold" nodeType="withEffect">
                                  <p:stCondLst>
                                    <p:cond delay="200"/>
                                  </p:stCondLst>
                                  <p:childTnLst>
                                    <p:animScale>
                                      <p:cBhvr>
                                        <p:cTn id="11" dur="250" fill="hold"/>
                                        <p:tgtEl>
                                          <p:spTgt spid="10"/>
                                        </p:tgtEl>
                                      </p:cBhvr>
                                      <p:by x="110000" y="110000"/>
                                    </p:animScale>
                                  </p:childTnLst>
                                </p:cTn>
                              </p:par>
                              <p:par>
                                <p:cTn id="12" presetID="6" presetClass="emph" presetSubtype="0" decel="100000" fill="hold" nodeType="withEffect">
                                  <p:stCondLst>
                                    <p:cond delay="300"/>
                                  </p:stCondLst>
                                  <p:childTnLst>
                                    <p:animScale>
                                      <p:cBhvr>
                                        <p:cTn id="13" dur="250" fill="hold"/>
                                        <p:tgtEl>
                                          <p:spTgt spid="10"/>
                                        </p:tgtEl>
                                      </p:cBhvr>
                                      <p:by x="91000" y="91000"/>
                                    </p:animScale>
                                  </p:childTnLst>
                                </p:cTn>
                              </p:par>
                            </p:childTnLst>
                          </p:cTn>
                        </p:par>
                        <p:par>
                          <p:cTn id="14" fill="hold">
                            <p:stCondLst>
                              <p:cond delay="550"/>
                            </p:stCondLst>
                            <p:childTnLst>
                              <p:par>
                                <p:cTn id="15" presetID="2" presetClass="entr" presetSubtype="6" decel="10000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400" fill="hold"/>
                                        <p:tgtEl>
                                          <p:spTgt spid="7"/>
                                        </p:tgtEl>
                                        <p:attrNameLst>
                                          <p:attrName>ppt_x</p:attrName>
                                        </p:attrNameLst>
                                      </p:cBhvr>
                                      <p:tavLst>
                                        <p:tav tm="0">
                                          <p:val>
                                            <p:strVal val="1+#ppt_w/2"/>
                                          </p:val>
                                        </p:tav>
                                        <p:tav tm="100000">
                                          <p:val>
                                            <p:strVal val="#ppt_x"/>
                                          </p:val>
                                        </p:tav>
                                      </p:tavLst>
                                    </p:anim>
                                    <p:anim calcmode="lin" valueType="num">
                                      <p:cBhvr additive="base">
                                        <p:cTn id="18" dur="400" fill="hold"/>
                                        <p:tgtEl>
                                          <p:spTgt spid="7"/>
                                        </p:tgtEl>
                                        <p:attrNameLst>
                                          <p:attrName>ppt_y</p:attrName>
                                        </p:attrNameLst>
                                      </p:cBhvr>
                                      <p:tavLst>
                                        <p:tav tm="0">
                                          <p:val>
                                            <p:strVal val="1+#ppt_h/2"/>
                                          </p:val>
                                        </p:tav>
                                        <p:tav tm="100000">
                                          <p:val>
                                            <p:strVal val="#ppt_y"/>
                                          </p:val>
                                        </p:tav>
                                      </p:tavLst>
                                    </p:anim>
                                  </p:childTnLst>
                                </p:cTn>
                              </p:par>
                              <p:par>
                                <p:cTn id="19" presetID="2" presetClass="entr" presetSubtype="9" decel="100000" fill="hold" grpId="0" nodeType="withEffect">
                                  <p:stCondLst>
                                    <p:cond delay="15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400" fill="hold"/>
                                        <p:tgtEl>
                                          <p:spTgt spid="9"/>
                                        </p:tgtEl>
                                        <p:attrNameLst>
                                          <p:attrName>ppt_x</p:attrName>
                                        </p:attrNameLst>
                                      </p:cBhvr>
                                      <p:tavLst>
                                        <p:tav tm="0">
                                          <p:val>
                                            <p:strVal val="0-#ppt_w/2"/>
                                          </p:val>
                                        </p:tav>
                                        <p:tav tm="100000">
                                          <p:val>
                                            <p:strVal val="#ppt_x"/>
                                          </p:val>
                                        </p:tav>
                                      </p:tavLst>
                                    </p:anim>
                                    <p:anim calcmode="lin" valueType="num">
                                      <p:cBhvr additive="base">
                                        <p:cTn id="22" dur="400" fill="hold"/>
                                        <p:tgtEl>
                                          <p:spTgt spid="9"/>
                                        </p:tgtEl>
                                        <p:attrNameLst>
                                          <p:attrName>ppt_y</p:attrName>
                                        </p:attrNameLst>
                                      </p:cBhvr>
                                      <p:tavLst>
                                        <p:tav tm="0">
                                          <p:val>
                                            <p:strVal val="0-#ppt_h/2"/>
                                          </p:val>
                                        </p:tav>
                                        <p:tav tm="100000">
                                          <p:val>
                                            <p:strVal val="#ppt_y"/>
                                          </p:val>
                                        </p:tav>
                                      </p:tavLst>
                                    </p:anim>
                                  </p:childTnLst>
                                </p:cTn>
                              </p:par>
                              <p:par>
                                <p:cTn id="23" presetID="2" presetClass="entr" presetSubtype="12" decel="100000" fill="hold" grpId="0" nodeType="withEffect">
                                  <p:stCondLst>
                                    <p:cond delay="30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400" fill="hold"/>
                                        <p:tgtEl>
                                          <p:spTgt spid="8"/>
                                        </p:tgtEl>
                                        <p:attrNameLst>
                                          <p:attrName>ppt_x</p:attrName>
                                        </p:attrNameLst>
                                      </p:cBhvr>
                                      <p:tavLst>
                                        <p:tav tm="0">
                                          <p:val>
                                            <p:strVal val="0-#ppt_w/2"/>
                                          </p:val>
                                        </p:tav>
                                        <p:tav tm="100000">
                                          <p:val>
                                            <p:strVal val="#ppt_x"/>
                                          </p:val>
                                        </p:tav>
                                      </p:tavLst>
                                    </p:anim>
                                    <p:anim calcmode="lin" valueType="num">
                                      <p:cBhvr additive="base">
                                        <p:cTn id="26" dur="400" fill="hold"/>
                                        <p:tgtEl>
                                          <p:spTgt spid="8"/>
                                        </p:tgtEl>
                                        <p:attrNameLst>
                                          <p:attrName>ppt_y</p:attrName>
                                        </p:attrNameLst>
                                      </p:cBhvr>
                                      <p:tavLst>
                                        <p:tav tm="0">
                                          <p:val>
                                            <p:strVal val="1+#ppt_h/2"/>
                                          </p:val>
                                        </p:tav>
                                        <p:tav tm="100000">
                                          <p:val>
                                            <p:strVal val="#ppt_y"/>
                                          </p:val>
                                        </p:tav>
                                      </p:tavLst>
                                    </p:anim>
                                  </p:childTnLst>
                                </p:cTn>
                              </p:par>
                            </p:childTnLst>
                          </p:cTn>
                        </p:par>
                        <p:par>
                          <p:cTn id="27" fill="hold">
                            <p:stCondLst>
                              <p:cond delay="1250"/>
                            </p:stCondLst>
                            <p:childTnLst>
                              <p:par>
                                <p:cTn id="28" presetID="2" presetClass="entr" presetSubtype="1" decel="100000" fill="hold" grpId="0" nodeType="afterEffect">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cBhvr additive="base">
                                        <p:cTn id="30" dur="500" fill="hold"/>
                                        <p:tgtEl>
                                          <p:spTgt spid="13"/>
                                        </p:tgtEl>
                                        <p:attrNameLst>
                                          <p:attrName>ppt_x</p:attrName>
                                        </p:attrNameLst>
                                      </p:cBhvr>
                                      <p:tavLst>
                                        <p:tav tm="0">
                                          <p:val>
                                            <p:strVal val="#ppt_x"/>
                                          </p:val>
                                        </p:tav>
                                        <p:tav tm="100000">
                                          <p:val>
                                            <p:strVal val="#ppt_x"/>
                                          </p:val>
                                        </p:tav>
                                      </p:tavLst>
                                    </p:anim>
                                    <p:anim calcmode="lin" valueType="num">
                                      <p:cBhvr additive="base">
                                        <p:cTn id="31" dur="500" fill="hold"/>
                                        <p:tgtEl>
                                          <p:spTgt spid="13"/>
                                        </p:tgtEl>
                                        <p:attrNameLst>
                                          <p:attrName>ppt_y</p:attrName>
                                        </p:attrNameLst>
                                      </p:cBhvr>
                                      <p:tavLst>
                                        <p:tav tm="0">
                                          <p:val>
                                            <p:strVal val="0-#ppt_h/2"/>
                                          </p:val>
                                        </p:tav>
                                        <p:tav tm="100000">
                                          <p:val>
                                            <p:strVal val="#ppt_y"/>
                                          </p:val>
                                        </p:tav>
                                      </p:tavLst>
                                    </p:anim>
                                  </p:childTnLst>
                                </p:cTn>
                              </p:par>
                            </p:childTnLst>
                          </p:cTn>
                        </p:par>
                        <p:par>
                          <p:cTn id="32" fill="hold">
                            <p:stCondLst>
                              <p:cond delay="1750"/>
                            </p:stCondLst>
                            <p:childTnLst>
                              <p:par>
                                <p:cTn id="33" presetID="10" presetClass="entr" presetSubtype="0" fill="hold" grpId="0" nodeType="afterEffect">
                                  <p:stCondLst>
                                    <p:cond delay="0"/>
                                  </p:stCondLst>
                                  <p:iterate type="lt">
                                    <p:tmPct val="10000"/>
                                  </p:iterate>
                                  <p:childTnLst>
                                    <p:set>
                                      <p:cBhvr>
                                        <p:cTn id="34" dur="1" fill="hold">
                                          <p:stCondLst>
                                            <p:cond delay="0"/>
                                          </p:stCondLst>
                                        </p:cTn>
                                        <p:tgtEl>
                                          <p:spTgt spid="14"/>
                                        </p:tgtEl>
                                        <p:attrNameLst>
                                          <p:attrName>style.visibility</p:attrName>
                                        </p:attrNameLst>
                                      </p:cBhvr>
                                      <p:to>
                                        <p:strVal val="visible"/>
                                      </p:to>
                                    </p:set>
                                    <p:animEffect transition="in" filter="fade">
                                      <p:cBhvr>
                                        <p:cTn id="35" dur="1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3" grpId="0"/>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2225615" y="339725"/>
            <a:ext cx="4937185" cy="452036"/>
          </a:xfrm>
        </p:spPr>
        <p:txBody>
          <a:bodyPr>
            <a:normAutofit/>
          </a:bodyPr>
          <a:lstStyle/>
          <a:p>
            <a:pPr marL="0" indent="0" algn="ctr">
              <a:buNone/>
            </a:pPr>
            <a:r>
              <a:rPr lang="en-US" altLang="zh-CN" dirty="0"/>
              <a:t>Mapper</a:t>
            </a:r>
            <a:r>
              <a:rPr lang="zh-CN" altLang="en-US" dirty="0"/>
              <a:t>阶段</a:t>
            </a:r>
          </a:p>
        </p:txBody>
      </p:sp>
      <p:grpSp>
        <p:nvGrpSpPr>
          <p:cNvPr id="18" name="淘宝网chenying0907出品 1">
            <a:extLst>
              <a:ext uri="{FF2B5EF4-FFF2-40B4-BE49-F238E27FC236}">
                <a16:creationId xmlns:a16="http://schemas.microsoft.com/office/drawing/2014/main" id="{FD9A087D-717D-4347-BE7D-5A9010B5BD23}"/>
              </a:ext>
            </a:extLst>
          </p:cNvPr>
          <p:cNvGrpSpPr/>
          <p:nvPr/>
        </p:nvGrpSpPr>
        <p:grpSpPr>
          <a:xfrm>
            <a:off x="818491" y="2842173"/>
            <a:ext cx="7256251" cy="1574969"/>
            <a:chOff x="3875568" y="2208594"/>
            <a:chExt cx="4354033" cy="1124393"/>
          </a:xfrm>
        </p:grpSpPr>
        <p:sp>
          <p:nvSpPr>
            <p:cNvPr id="19" name="Rectangle 22">
              <a:extLst>
                <a:ext uri="{FF2B5EF4-FFF2-40B4-BE49-F238E27FC236}">
                  <a16:creationId xmlns:a16="http://schemas.microsoft.com/office/drawing/2014/main" id="{0B791255-9278-4C7B-B529-7631B8EB6BA4}"/>
                </a:ext>
              </a:extLst>
            </p:cNvPr>
            <p:cNvSpPr/>
            <p:nvPr/>
          </p:nvSpPr>
          <p:spPr>
            <a:xfrm>
              <a:off x="3875568" y="2208594"/>
              <a:ext cx="4354033" cy="112439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54" rtl="0" eaLnBrk="1" fontAlgn="auto" latinLnBrk="0" hangingPunct="1">
                <a:lnSpc>
                  <a:spcPct val="100000"/>
                </a:lnSpc>
                <a:spcBef>
                  <a:spcPts val="0"/>
                </a:spcBef>
                <a:spcAft>
                  <a:spcPts val="0"/>
                </a:spcAft>
                <a:buClrTx/>
                <a:buSzTx/>
                <a:buFontTx/>
                <a:buNone/>
                <a:tabLst/>
                <a:defRPr/>
              </a:pPr>
              <a:endParaRPr kumimoji="0" lang="en-US" sz="1013" b="0" i="0" u="none" strike="noStrike" kern="1200" cap="none" spc="0" normalizeH="0" baseline="0" noProof="0" dirty="0">
                <a:ln>
                  <a:noFill/>
                </a:ln>
                <a:solidFill>
                  <a:prstClr val="white"/>
                </a:solidFill>
                <a:effectLst/>
                <a:uLnTx/>
                <a:uFillTx/>
                <a:latin typeface="华文细黑"/>
                <a:ea typeface="华文细黑"/>
                <a:cs typeface="+mn-cs"/>
              </a:endParaRPr>
            </a:p>
          </p:txBody>
        </p:sp>
        <p:sp>
          <p:nvSpPr>
            <p:cNvPr id="20" name="TextBox 23">
              <a:extLst>
                <a:ext uri="{FF2B5EF4-FFF2-40B4-BE49-F238E27FC236}">
                  <a16:creationId xmlns:a16="http://schemas.microsoft.com/office/drawing/2014/main" id="{7BDA7935-496A-403A-94D9-A722F46EE38F}"/>
                </a:ext>
              </a:extLst>
            </p:cNvPr>
            <p:cNvSpPr txBox="1"/>
            <p:nvPr/>
          </p:nvSpPr>
          <p:spPr>
            <a:xfrm>
              <a:off x="3967154" y="2227909"/>
              <a:ext cx="4155268" cy="966155"/>
            </a:xfrm>
            <a:prstGeom prst="rect">
              <a:avLst/>
            </a:prstGeom>
            <a:noFill/>
          </p:spPr>
          <p:txBody>
            <a:bodyPr wrap="square" rtlCol="0">
              <a:spAutoFit/>
            </a:bodyPr>
            <a:lstStyle/>
            <a:p>
              <a:pPr marL="0" marR="0" lvl="0" indent="0" algn="l" defTabSz="685754" rtl="0" eaLnBrk="1" fontAlgn="auto" latinLnBrk="0" hangingPunct="1">
                <a:lnSpc>
                  <a:spcPct val="100000"/>
                </a:lnSpc>
                <a:spcBef>
                  <a:spcPts val="0"/>
                </a:spcBef>
                <a:spcAft>
                  <a:spcPts val="0"/>
                </a:spcAft>
                <a:buClrTx/>
                <a:buSzTx/>
                <a:buFontTx/>
                <a:buNone/>
                <a:tabLst/>
                <a:defRPr/>
              </a:pPr>
              <a:r>
                <a:rPr kumimoji="0" lang="en-US" altLang="zh-CN" sz="1500" b="1" i="0" u="none" strike="noStrike" kern="1200" cap="none" spc="0" normalizeH="0" baseline="0" noProof="0" dirty="0" err="1">
                  <a:ln>
                    <a:noFill/>
                  </a:ln>
                  <a:solidFill>
                    <a:prstClr val="white">
                      <a:lumMod val="95000"/>
                    </a:prstClr>
                  </a:solidFill>
                  <a:effectLst/>
                  <a:uLnTx/>
                  <a:uFillTx/>
                  <a:latin typeface="华文细黑"/>
                  <a:ea typeface="华文细黑"/>
                  <a:cs typeface="Open Sans" panose="020B0606030504020204" pitchFamily="34" charset="0"/>
                </a:rPr>
                <a:t>FileInputFormat</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 </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使用 </a:t>
              </a:r>
              <a:r>
                <a:rPr kumimoji="0" lang="en-US" altLang="zh-CN" sz="1500" b="1" i="0" u="none" strike="noStrike" kern="1200" cap="none" spc="0" normalizeH="0" baseline="0" noProof="0" dirty="0" err="1">
                  <a:ln>
                    <a:noFill/>
                  </a:ln>
                  <a:solidFill>
                    <a:prstClr val="white">
                      <a:lumMod val="95000"/>
                    </a:prstClr>
                  </a:solidFill>
                  <a:effectLst/>
                  <a:uLnTx/>
                  <a:uFillTx/>
                  <a:latin typeface="华文细黑"/>
                  <a:ea typeface="华文细黑"/>
                  <a:cs typeface="Open Sans" panose="020B0606030504020204" pitchFamily="34" charset="0"/>
                </a:rPr>
                <a:t>KeyValueTextInputFormat</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。自动对于每行使用’</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\t</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’分割获取 </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key </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和</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value</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。比默认的行号为 </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Key</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，行内容为 </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value </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更省事。</a:t>
              </a:r>
              <a:endPar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endParaRPr>
            </a:p>
            <a:p>
              <a:pPr marL="0" marR="0" lvl="0" indent="0" algn="l" defTabSz="685754" rtl="0" eaLnBrk="1" fontAlgn="auto" latinLnBrk="0" hangingPunct="1">
                <a:lnSpc>
                  <a:spcPct val="100000"/>
                </a:lnSpc>
                <a:spcBef>
                  <a:spcPts val="0"/>
                </a:spcBef>
                <a:spcAft>
                  <a:spcPts val="0"/>
                </a:spcAft>
                <a:buClrTx/>
                <a:buSzTx/>
                <a:buFontTx/>
                <a:buNone/>
                <a:tabLst/>
                <a:defRPr/>
              </a:pP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mapper </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发射人名对中的第一个人名作为 </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key</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，第二个人名和同现次数作为 </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value</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。以保证所有人名被发射到同一个 </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reduce </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中。</a:t>
              </a:r>
              <a:endPar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endParaRPr>
            </a:p>
            <a:p>
              <a:pPr marL="0" marR="0" lvl="0" indent="0" algn="l" defTabSz="685754" rtl="0" eaLnBrk="1" fontAlgn="auto" latinLnBrk="0" hangingPunct="1">
                <a:lnSpc>
                  <a:spcPct val="100000"/>
                </a:lnSpc>
                <a:spcBef>
                  <a:spcPts val="0"/>
                </a:spcBef>
                <a:spcAft>
                  <a:spcPts val="0"/>
                </a:spcAft>
                <a:buClrTx/>
                <a:buSzTx/>
                <a:buFontTx/>
                <a:buNone/>
                <a:tabLst/>
                <a:defRPr/>
              </a:pP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当然这里也可以使用 </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naive </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的 </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mapper </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来配合自定义</a:t>
              </a:r>
              <a:r>
                <a:rPr kumimoji="0" lang="en-US" altLang="zh-CN" sz="1500" b="1" i="0" u="none" strike="noStrike" kern="1200" cap="none" spc="0" normalizeH="0" baseline="0" noProof="0" dirty="0" err="1">
                  <a:ln>
                    <a:noFill/>
                  </a:ln>
                  <a:solidFill>
                    <a:prstClr val="white">
                      <a:lumMod val="95000"/>
                    </a:prstClr>
                  </a:solidFill>
                  <a:effectLst/>
                  <a:uLnTx/>
                  <a:uFillTx/>
                  <a:latin typeface="华文细黑"/>
                  <a:ea typeface="华文细黑"/>
                  <a:cs typeface="Open Sans" panose="020B0606030504020204" pitchFamily="34" charset="0"/>
                </a:rPr>
                <a:t>Partitioner</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 </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和 </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Comparator </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来实现。</a:t>
              </a:r>
              <a:endPar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endParaRPr>
            </a:p>
            <a:p>
              <a:pPr marL="0" marR="0" lvl="0" indent="0" algn="l" defTabSz="685754" rtl="0" eaLnBrk="1" fontAlgn="auto" latinLnBrk="0" hangingPunct="1">
                <a:lnSpc>
                  <a:spcPct val="100000"/>
                </a:lnSpc>
                <a:spcBef>
                  <a:spcPts val="0"/>
                </a:spcBef>
                <a:spcAft>
                  <a:spcPts val="0"/>
                </a:spcAft>
                <a:buClrTx/>
                <a:buSzTx/>
                <a:buFontTx/>
                <a:buNone/>
                <a:tabLst/>
                <a:defRPr/>
              </a:pPr>
              <a:endPar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endParaRPr>
            </a:p>
          </p:txBody>
        </p:sp>
      </p:gr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0310" y="1216377"/>
            <a:ext cx="8513685" cy="1331788"/>
          </a:xfrm>
          <a:prstGeom prst="rect">
            <a:avLst/>
          </a:prstGeom>
        </p:spPr>
      </p:pic>
    </p:spTree>
    <p:extLst>
      <p:ext uri="{BB962C8B-B14F-4D97-AF65-F5344CB8AC3E}">
        <p14:creationId xmlns:p14="http://schemas.microsoft.com/office/powerpoint/2010/main" val="1532533688"/>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1+#ppt_w/2"/>
                                          </p:val>
                                        </p:tav>
                                        <p:tav tm="100000">
                                          <p:val>
                                            <p:strVal val="#ppt_x"/>
                                          </p:val>
                                        </p:tav>
                                      </p:tavLst>
                                    </p:anim>
                                    <p:anim calcmode="lin" valueType="num">
                                      <p:cBhvr additive="base">
                                        <p:cTn id="8"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2225615" y="339725"/>
            <a:ext cx="4937185" cy="452036"/>
          </a:xfrm>
        </p:spPr>
        <p:txBody>
          <a:bodyPr>
            <a:normAutofit/>
          </a:bodyPr>
          <a:lstStyle/>
          <a:p>
            <a:pPr marL="0" indent="0" algn="ctr">
              <a:buNone/>
            </a:pPr>
            <a:r>
              <a:rPr lang="en-US" altLang="zh-CN" dirty="0"/>
              <a:t>Reducer</a:t>
            </a:r>
            <a:r>
              <a:rPr lang="zh-CN" altLang="en-US" dirty="0"/>
              <a:t>阶段</a:t>
            </a:r>
          </a:p>
        </p:txBody>
      </p:sp>
      <p:grpSp>
        <p:nvGrpSpPr>
          <p:cNvPr id="18" name="淘宝网chenying0907出品 1">
            <a:extLst>
              <a:ext uri="{FF2B5EF4-FFF2-40B4-BE49-F238E27FC236}">
                <a16:creationId xmlns:a16="http://schemas.microsoft.com/office/drawing/2014/main" id="{FD9A087D-717D-4347-BE7D-5A9010B5BD23}"/>
              </a:ext>
            </a:extLst>
          </p:cNvPr>
          <p:cNvGrpSpPr/>
          <p:nvPr/>
        </p:nvGrpSpPr>
        <p:grpSpPr>
          <a:xfrm>
            <a:off x="877529" y="3645925"/>
            <a:ext cx="7241457" cy="933449"/>
            <a:chOff x="3875568" y="2208594"/>
            <a:chExt cx="4354033" cy="1124393"/>
          </a:xfrm>
        </p:grpSpPr>
        <p:sp>
          <p:nvSpPr>
            <p:cNvPr id="19" name="Rectangle 22">
              <a:extLst>
                <a:ext uri="{FF2B5EF4-FFF2-40B4-BE49-F238E27FC236}">
                  <a16:creationId xmlns:a16="http://schemas.microsoft.com/office/drawing/2014/main" id="{0B791255-9278-4C7B-B529-7631B8EB6BA4}"/>
                </a:ext>
              </a:extLst>
            </p:cNvPr>
            <p:cNvSpPr/>
            <p:nvPr/>
          </p:nvSpPr>
          <p:spPr>
            <a:xfrm>
              <a:off x="3875568" y="2208594"/>
              <a:ext cx="4354033" cy="112439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54" rtl="0" eaLnBrk="1" fontAlgn="auto" latinLnBrk="0" hangingPunct="1">
                <a:lnSpc>
                  <a:spcPct val="100000"/>
                </a:lnSpc>
                <a:spcBef>
                  <a:spcPts val="0"/>
                </a:spcBef>
                <a:spcAft>
                  <a:spcPts val="0"/>
                </a:spcAft>
                <a:buClrTx/>
                <a:buSzTx/>
                <a:buFontTx/>
                <a:buNone/>
                <a:tabLst/>
                <a:defRPr/>
              </a:pPr>
              <a:endParaRPr kumimoji="0" lang="en-US" sz="1013" b="0" i="0" u="none" strike="noStrike" kern="1200" cap="none" spc="0" normalizeH="0" baseline="0" noProof="0" dirty="0">
                <a:ln>
                  <a:noFill/>
                </a:ln>
                <a:solidFill>
                  <a:prstClr val="white"/>
                </a:solidFill>
                <a:effectLst/>
                <a:uLnTx/>
                <a:uFillTx/>
                <a:latin typeface="华文细黑"/>
                <a:ea typeface="华文细黑"/>
                <a:cs typeface="+mn-cs"/>
              </a:endParaRPr>
            </a:p>
          </p:txBody>
        </p:sp>
        <p:sp>
          <p:nvSpPr>
            <p:cNvPr id="20" name="TextBox 23">
              <a:extLst>
                <a:ext uri="{FF2B5EF4-FFF2-40B4-BE49-F238E27FC236}">
                  <a16:creationId xmlns:a16="http://schemas.microsoft.com/office/drawing/2014/main" id="{7BDA7935-496A-403A-94D9-A722F46EE38F}"/>
                </a:ext>
              </a:extLst>
            </p:cNvPr>
            <p:cNvSpPr txBox="1"/>
            <p:nvPr/>
          </p:nvSpPr>
          <p:spPr>
            <a:xfrm>
              <a:off x="3967154" y="2227909"/>
              <a:ext cx="4155268" cy="637948"/>
            </a:xfrm>
            <a:prstGeom prst="rect">
              <a:avLst/>
            </a:prstGeom>
            <a:noFill/>
          </p:spPr>
          <p:txBody>
            <a:bodyPr wrap="square" rtlCol="0">
              <a:spAutoFit/>
            </a:bodyPr>
            <a:lstStyle/>
            <a:p>
              <a:pPr marL="0" marR="0" lvl="0" indent="0" algn="l" defTabSz="685754" rtl="0" eaLnBrk="1" fontAlgn="auto" latinLnBrk="0" hangingPunct="1">
                <a:lnSpc>
                  <a:spcPct val="100000"/>
                </a:lnSpc>
                <a:spcBef>
                  <a:spcPts val="0"/>
                </a:spcBef>
                <a:spcAft>
                  <a:spcPts val="0"/>
                </a:spcAft>
                <a:buClrTx/>
                <a:buSzTx/>
                <a:buFontTx/>
                <a:buNone/>
                <a:tabLst/>
                <a:defRPr/>
              </a:pP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reducer </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对同一个人名，生成其邻接表。把同现的人名和对应的同现次数用 </a:t>
              </a:r>
              <a:r>
                <a:rPr kumimoji="0" lang="en-US" altLang="zh-CN" sz="1500" b="1" i="0" u="none" strike="noStrike" kern="1200" cap="none" spc="0" normalizeH="0" baseline="0" noProof="0" dirty="0" err="1">
                  <a:ln>
                    <a:noFill/>
                  </a:ln>
                  <a:solidFill>
                    <a:prstClr val="white">
                      <a:lumMod val="95000"/>
                    </a:prstClr>
                  </a:solidFill>
                  <a:effectLst/>
                  <a:uLnTx/>
                  <a:uFillTx/>
                  <a:latin typeface="华文细黑"/>
                  <a:ea typeface="华文细黑"/>
                  <a:cs typeface="Open Sans" panose="020B0606030504020204" pitchFamily="34" charset="0"/>
                </a:rPr>
                <a:t>HashMap</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&lt;</a:t>
              </a:r>
              <a:r>
                <a:rPr kumimoji="0" lang="en-US" altLang="zh-CN" sz="1500" b="1" i="0" u="none" strike="noStrike" kern="1200" cap="none" spc="0" normalizeH="0" baseline="0" noProof="0" dirty="0" err="1">
                  <a:ln>
                    <a:noFill/>
                  </a:ln>
                  <a:solidFill>
                    <a:prstClr val="white">
                      <a:lumMod val="95000"/>
                    </a:prstClr>
                  </a:solidFill>
                  <a:effectLst/>
                  <a:uLnTx/>
                  <a:uFillTx/>
                  <a:latin typeface="华文细黑"/>
                  <a:ea typeface="华文细黑"/>
                  <a:cs typeface="Open Sans" panose="020B0606030504020204" pitchFamily="34" charset="0"/>
                </a:rPr>
                <a:t>String,Integer</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&gt; </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预存起来，同时统计所有同现次数之和。再遍历 </a:t>
              </a:r>
              <a:r>
                <a:rPr kumimoji="0" lang="en-US" altLang="zh-CN" sz="1500" b="1" i="0" u="none" strike="noStrike" kern="1200" cap="none" spc="0" normalizeH="0" baseline="0" noProof="0" dirty="0" err="1">
                  <a:ln>
                    <a:noFill/>
                  </a:ln>
                  <a:solidFill>
                    <a:prstClr val="white">
                      <a:lumMod val="95000"/>
                    </a:prstClr>
                  </a:solidFill>
                  <a:effectLst/>
                  <a:uLnTx/>
                  <a:uFillTx/>
                  <a:latin typeface="华文细黑"/>
                  <a:ea typeface="华文细黑"/>
                  <a:cs typeface="Open Sans" panose="020B0606030504020204" pitchFamily="34" charset="0"/>
                </a:rPr>
                <a:t>HashMap</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，利用 </a:t>
              </a:r>
              <a:r>
                <a:rPr kumimoji="0" lang="en-US" altLang="zh-CN" sz="1500" b="1" i="0" u="none" strike="noStrike" kern="1200" cap="none" spc="0" normalizeH="0" baseline="0" noProof="0" dirty="0" err="1">
                  <a:ln>
                    <a:noFill/>
                  </a:ln>
                  <a:solidFill>
                    <a:prstClr val="white">
                      <a:lumMod val="95000"/>
                    </a:prstClr>
                  </a:solidFill>
                  <a:effectLst/>
                  <a:uLnTx/>
                  <a:uFillTx/>
                  <a:latin typeface="华文细黑"/>
                  <a:ea typeface="华文细黑"/>
                  <a:cs typeface="Open Sans" panose="020B0606030504020204" pitchFamily="34" charset="0"/>
                </a:rPr>
                <a:t>StringBuilder</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 </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生成对应邻接表的字符串形式。</a:t>
              </a:r>
              <a:endPar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endParaRPr>
            </a:p>
          </p:txBody>
        </p:sp>
      </p:gr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8132" y="906107"/>
            <a:ext cx="6354084" cy="2625472"/>
          </a:xfrm>
          <a:prstGeom prst="rect">
            <a:avLst/>
          </a:prstGeom>
        </p:spPr>
      </p:pic>
    </p:spTree>
    <p:extLst>
      <p:ext uri="{BB962C8B-B14F-4D97-AF65-F5344CB8AC3E}">
        <p14:creationId xmlns:p14="http://schemas.microsoft.com/office/powerpoint/2010/main" val="1121893625"/>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1+#ppt_w/2"/>
                                          </p:val>
                                        </p:tav>
                                        <p:tav tm="100000">
                                          <p:val>
                                            <p:strVal val="#ppt_x"/>
                                          </p:val>
                                        </p:tav>
                                      </p:tavLst>
                                    </p:anim>
                                    <p:anim calcmode="lin" valueType="num">
                                      <p:cBhvr additive="base">
                                        <p:cTn id="8"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2439989" y="339725"/>
            <a:ext cx="4722811" cy="341313"/>
          </a:xfrm>
        </p:spPr>
        <p:txBody>
          <a:bodyPr>
            <a:normAutofit fontScale="92500" lnSpcReduction="10000"/>
          </a:bodyPr>
          <a:lstStyle/>
          <a:p>
            <a:pPr marL="0" indent="0" algn="ctr">
              <a:buNone/>
            </a:pPr>
            <a:r>
              <a:rPr lang="zh-CN" altLang="en-US" dirty="0"/>
              <a:t>实验结果展示</a:t>
            </a:r>
          </a:p>
        </p:txBody>
      </p:sp>
      <p:pic>
        <p:nvPicPr>
          <p:cNvPr id="15" name="图片 14">
            <a:extLst>
              <a:ext uri="{FF2B5EF4-FFF2-40B4-BE49-F238E27FC236}">
                <a16:creationId xmlns:a16="http://schemas.microsoft.com/office/drawing/2014/main" id="{3405BB2B-DC06-44D6-AA02-A98E3ED6D5E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79788" y="3057057"/>
            <a:ext cx="3766023" cy="1452390"/>
          </a:xfrm>
          <a:prstGeom prst="rect">
            <a:avLst/>
          </a:prstGeom>
        </p:spPr>
      </p:pic>
      <p:pic>
        <p:nvPicPr>
          <p:cNvPr id="17" name="图片 16">
            <a:extLst>
              <a:ext uri="{FF2B5EF4-FFF2-40B4-BE49-F238E27FC236}">
                <a16:creationId xmlns:a16="http://schemas.microsoft.com/office/drawing/2014/main" id="{402F20E6-A6BC-459B-B05B-83F040AB8D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43649" y="1432166"/>
            <a:ext cx="3705484" cy="422825"/>
          </a:xfrm>
          <a:prstGeom prst="rect">
            <a:avLst/>
          </a:prstGeom>
        </p:spPr>
      </p:pic>
      <p:pic>
        <p:nvPicPr>
          <p:cNvPr id="19" name="图片 18">
            <a:extLst>
              <a:ext uri="{FF2B5EF4-FFF2-40B4-BE49-F238E27FC236}">
                <a16:creationId xmlns:a16="http://schemas.microsoft.com/office/drawing/2014/main" id="{C0A21D29-E4D9-4ED7-B9E1-3F82AE73F36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0265" y="1077338"/>
            <a:ext cx="4479011" cy="3519557"/>
          </a:xfrm>
          <a:prstGeom prst="rect">
            <a:avLst/>
          </a:prstGeom>
        </p:spPr>
      </p:pic>
    </p:spTree>
    <p:extLst>
      <p:ext uri="{BB962C8B-B14F-4D97-AF65-F5344CB8AC3E}">
        <p14:creationId xmlns:p14="http://schemas.microsoft.com/office/powerpoint/2010/main" val="1096287825"/>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淘宝网chenying0907出品 3"/>
          <p:cNvSpPr/>
          <p:nvPr/>
        </p:nvSpPr>
        <p:spPr>
          <a:xfrm>
            <a:off x="-105747" y="0"/>
            <a:ext cx="9249747" cy="5143500"/>
          </a:xfrm>
          <a:prstGeom prst="rect">
            <a:avLst/>
          </a:prstGeom>
          <a:blipFill>
            <a:blip r:embed="rId3"/>
            <a:stretch>
              <a:fillRect l="-833" t="-18148" r="1" b="-397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淘宝网chenying0907出品 5"/>
          <p:cNvSpPr/>
          <p:nvPr/>
        </p:nvSpPr>
        <p:spPr>
          <a:xfrm>
            <a:off x="-120704" y="0"/>
            <a:ext cx="9249747" cy="5143500"/>
          </a:xfrm>
          <a:prstGeom prst="rect">
            <a:avLst/>
          </a:pr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六边形 6"/>
          <p:cNvSpPr>
            <a:spLocks noChangeAspect="1"/>
          </p:cNvSpPr>
          <p:nvPr/>
        </p:nvSpPr>
        <p:spPr>
          <a:xfrm rot="16200000">
            <a:off x="2311725" y="2177767"/>
            <a:ext cx="720000" cy="620690"/>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六边形 7"/>
          <p:cNvSpPr>
            <a:spLocks noChangeAspect="1"/>
          </p:cNvSpPr>
          <p:nvPr/>
        </p:nvSpPr>
        <p:spPr>
          <a:xfrm rot="16200000">
            <a:off x="891427" y="2625904"/>
            <a:ext cx="432000" cy="372414"/>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六边形 8"/>
          <p:cNvSpPr>
            <a:spLocks noChangeAspect="1"/>
          </p:cNvSpPr>
          <p:nvPr/>
        </p:nvSpPr>
        <p:spPr>
          <a:xfrm rot="16200000">
            <a:off x="837427" y="1074897"/>
            <a:ext cx="540000" cy="465518"/>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淘宝网chenying0907出品 9"/>
          <p:cNvGrpSpPr/>
          <p:nvPr/>
        </p:nvGrpSpPr>
        <p:grpSpPr>
          <a:xfrm>
            <a:off x="1137244" y="1047992"/>
            <a:ext cx="1427586" cy="1656000"/>
            <a:chOff x="1772354" y="1534077"/>
            <a:chExt cx="1427586" cy="1656000"/>
          </a:xfrm>
        </p:grpSpPr>
        <p:sp>
          <p:nvSpPr>
            <p:cNvPr id="11" name="六边形 10"/>
            <p:cNvSpPr>
              <a:spLocks noChangeAspect="1"/>
            </p:cNvSpPr>
            <p:nvPr/>
          </p:nvSpPr>
          <p:spPr>
            <a:xfrm rot="16200000">
              <a:off x="1658147" y="1648284"/>
              <a:ext cx="1656000" cy="1427586"/>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淘宝网chenying0907出品 11"/>
            <p:cNvSpPr txBox="1"/>
            <p:nvPr/>
          </p:nvSpPr>
          <p:spPr>
            <a:xfrm>
              <a:off x="1835696" y="1635646"/>
              <a:ext cx="1224644" cy="1446550"/>
            </a:xfrm>
            <a:prstGeom prst="rect">
              <a:avLst/>
            </a:prstGeom>
            <a:noFill/>
          </p:spPr>
          <p:txBody>
            <a:bodyPr wrap="square" rtlCol="0">
              <a:spAutoFit/>
            </a:bodyPr>
            <a:lstStyle/>
            <a:p>
              <a:pPr algn="ctr"/>
              <a:r>
                <a:rPr lang="en-US" altLang="zh-CN" sz="8800" dirty="0">
                  <a:solidFill>
                    <a:schemeClr val="bg1"/>
                  </a:solidFill>
                  <a:latin typeface="Impact" panose="020B0806030902050204" pitchFamily="34" charset="0"/>
                  <a:ea typeface="Arial Unicode MS" panose="020B0604020202020204" pitchFamily="34" charset="-122"/>
                  <a:cs typeface="Arial Unicode MS" panose="020B0604020202020204" pitchFamily="34" charset="-122"/>
                </a:rPr>
                <a:t>6</a:t>
              </a:r>
              <a:endParaRPr lang="zh-CN" altLang="en-US" sz="8800" dirty="0">
                <a:solidFill>
                  <a:schemeClr val="bg1"/>
                </a:solidFill>
                <a:latin typeface="Impact" panose="020B0806030902050204" pitchFamily="34" charset="0"/>
                <a:ea typeface="Arial Unicode MS" panose="020B0604020202020204" pitchFamily="34" charset="-122"/>
                <a:cs typeface="Arial Unicode MS" panose="020B0604020202020204" pitchFamily="34" charset="-122"/>
              </a:endParaRPr>
            </a:p>
          </p:txBody>
        </p:sp>
      </p:grpSp>
      <p:sp>
        <p:nvSpPr>
          <p:cNvPr id="13" name="淘宝网chenying0907出品 12"/>
          <p:cNvSpPr txBox="1"/>
          <p:nvPr/>
        </p:nvSpPr>
        <p:spPr bwMode="auto">
          <a:xfrm>
            <a:off x="3164463" y="1018108"/>
            <a:ext cx="4394572" cy="830997"/>
          </a:xfrm>
          <a:prstGeom prst="rect">
            <a:avLst/>
          </a:prstGeom>
          <a:noFill/>
        </p:spPr>
        <p:txBody>
          <a:bodyPr wrap="square">
            <a:spAutoFit/>
          </a:bodyPr>
          <a:lstStyle/>
          <a:p>
            <a:pPr eaLnBrk="1" fontAlgn="auto" hangingPunct="1">
              <a:spcBef>
                <a:spcPts val="0"/>
              </a:spcBef>
              <a:spcAft>
                <a:spcPts val="0"/>
              </a:spcAft>
              <a:defRPr/>
            </a:pPr>
            <a:r>
              <a:rPr lang="en-US" altLang="zh-CN" sz="4800" dirty="0">
                <a:solidFill>
                  <a:schemeClr val="bg1">
                    <a:lumMod val="95000"/>
                  </a:schemeClr>
                </a:solidFill>
                <a:latin typeface="华文细黑" panose="02010600040101010101" pitchFamily="2" charset="-122"/>
                <a:ea typeface="华文细黑" panose="02010600040101010101" pitchFamily="2" charset="-122"/>
                <a:cs typeface="Arial" pitchFamily="34" charset="0"/>
              </a:rPr>
              <a:t>PAGERANK</a:t>
            </a:r>
            <a:endParaRPr lang="zh-CN" altLang="en-US" sz="4800" baseline="-3000" dirty="0">
              <a:solidFill>
                <a:schemeClr val="bg1">
                  <a:lumMod val="95000"/>
                </a:schemeClr>
              </a:solidFill>
              <a:latin typeface="华文细黑" panose="02010600040101010101" pitchFamily="2" charset="-122"/>
              <a:ea typeface="华文细黑" panose="02010600040101010101" pitchFamily="2" charset="-122"/>
              <a:cs typeface="Arial" pitchFamily="34" charset="0"/>
            </a:endParaRPr>
          </a:p>
        </p:txBody>
      </p:sp>
      <p:sp>
        <p:nvSpPr>
          <p:cNvPr id="14" name="TextBox 111"/>
          <p:cNvSpPr txBox="1">
            <a:spLocks noChangeArrowheads="1"/>
          </p:cNvSpPr>
          <p:nvPr/>
        </p:nvSpPr>
        <p:spPr bwMode="auto">
          <a:xfrm>
            <a:off x="3236814" y="2001180"/>
            <a:ext cx="5907186" cy="2538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29" tIns="34263" rIns="68529" bIns="34263">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r>
              <a:rPr lang="zh-CN" altLang="en-US" sz="12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基于人物关系图的</a:t>
            </a:r>
            <a:r>
              <a:rPr lang="en-US" altLang="zh-CN" sz="1200" dirty="0" err="1">
                <a:solidFill>
                  <a:schemeClr val="bg1"/>
                </a:solidFill>
                <a:latin typeface="华文细黑" panose="02010600040101010101" pitchFamily="2" charset="-122"/>
                <a:ea typeface="华文细黑" panose="02010600040101010101" pitchFamily="2" charset="-122"/>
                <a:cs typeface="Arial" panose="020B0604020202020204" pitchFamily="34" charset="0"/>
              </a:rPr>
              <a:t>RageRank</a:t>
            </a:r>
            <a:r>
              <a:rPr lang="zh-CN" altLang="en-US" sz="12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计算</a:t>
            </a:r>
            <a:endParaRPr lang="zh-CN" altLang="en-US" sz="1200" baseline="-30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15" name="TextBox 111">
            <a:extLst>
              <a:ext uri="{FF2B5EF4-FFF2-40B4-BE49-F238E27FC236}">
                <a16:creationId xmlns:a16="http://schemas.microsoft.com/office/drawing/2014/main" id="{A7B14863-D4F6-42FF-8D51-CCBA8D02CA00}"/>
              </a:ext>
            </a:extLst>
          </p:cNvPr>
          <p:cNvSpPr txBox="1">
            <a:spLocks noChangeArrowheads="1"/>
          </p:cNvSpPr>
          <p:nvPr/>
        </p:nvSpPr>
        <p:spPr bwMode="auto">
          <a:xfrm>
            <a:off x="6701608" y="3304864"/>
            <a:ext cx="1847169" cy="2538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29" tIns="34263" rIns="68529" bIns="34263">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r>
              <a:rPr lang="en-US" altLang="zh-CN" sz="12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171860550 </a:t>
            </a:r>
            <a:r>
              <a:rPr lang="zh-CN" altLang="en-US" sz="12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王一之</a:t>
            </a:r>
            <a:endParaRPr lang="zh-CN" altLang="en-US" sz="1200" baseline="-30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Tree>
    <p:extLst>
      <p:ext uri="{BB962C8B-B14F-4D97-AF65-F5344CB8AC3E}">
        <p14:creationId xmlns:p14="http://schemas.microsoft.com/office/powerpoint/2010/main" val="2682784192"/>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250" fill="hold"/>
                                        <p:tgtEl>
                                          <p:spTgt spid="10"/>
                                        </p:tgtEl>
                                        <p:attrNameLst>
                                          <p:attrName>ppt_w</p:attrName>
                                        </p:attrNameLst>
                                      </p:cBhvr>
                                      <p:tavLst>
                                        <p:tav tm="0">
                                          <p:val>
                                            <p:fltVal val="0"/>
                                          </p:val>
                                        </p:tav>
                                        <p:tav tm="100000">
                                          <p:val>
                                            <p:strVal val="#ppt_w"/>
                                          </p:val>
                                        </p:tav>
                                      </p:tavLst>
                                    </p:anim>
                                    <p:anim calcmode="lin" valueType="num">
                                      <p:cBhvr>
                                        <p:cTn id="8" dur="250" fill="hold"/>
                                        <p:tgtEl>
                                          <p:spTgt spid="10"/>
                                        </p:tgtEl>
                                        <p:attrNameLst>
                                          <p:attrName>ppt_h</p:attrName>
                                        </p:attrNameLst>
                                      </p:cBhvr>
                                      <p:tavLst>
                                        <p:tav tm="0">
                                          <p:val>
                                            <p:fltVal val="0"/>
                                          </p:val>
                                        </p:tav>
                                        <p:tav tm="100000">
                                          <p:val>
                                            <p:strVal val="#ppt_h"/>
                                          </p:val>
                                        </p:tav>
                                      </p:tavLst>
                                    </p:anim>
                                    <p:animEffect transition="in" filter="fade">
                                      <p:cBhvr>
                                        <p:cTn id="9" dur="250"/>
                                        <p:tgtEl>
                                          <p:spTgt spid="10"/>
                                        </p:tgtEl>
                                      </p:cBhvr>
                                    </p:animEffect>
                                  </p:childTnLst>
                                </p:cTn>
                              </p:par>
                              <p:par>
                                <p:cTn id="10" presetID="6" presetClass="emph" presetSubtype="0" decel="100000" fill="hold" nodeType="withEffect">
                                  <p:stCondLst>
                                    <p:cond delay="200"/>
                                  </p:stCondLst>
                                  <p:childTnLst>
                                    <p:animScale>
                                      <p:cBhvr>
                                        <p:cTn id="11" dur="250" fill="hold"/>
                                        <p:tgtEl>
                                          <p:spTgt spid="10"/>
                                        </p:tgtEl>
                                      </p:cBhvr>
                                      <p:by x="110000" y="110000"/>
                                    </p:animScale>
                                  </p:childTnLst>
                                </p:cTn>
                              </p:par>
                              <p:par>
                                <p:cTn id="12" presetID="6" presetClass="emph" presetSubtype="0" decel="100000" fill="hold" nodeType="withEffect">
                                  <p:stCondLst>
                                    <p:cond delay="300"/>
                                  </p:stCondLst>
                                  <p:childTnLst>
                                    <p:animScale>
                                      <p:cBhvr>
                                        <p:cTn id="13" dur="250" fill="hold"/>
                                        <p:tgtEl>
                                          <p:spTgt spid="10"/>
                                        </p:tgtEl>
                                      </p:cBhvr>
                                      <p:by x="91000" y="91000"/>
                                    </p:animScale>
                                  </p:childTnLst>
                                </p:cTn>
                              </p:par>
                            </p:childTnLst>
                          </p:cTn>
                        </p:par>
                        <p:par>
                          <p:cTn id="14" fill="hold">
                            <p:stCondLst>
                              <p:cond delay="550"/>
                            </p:stCondLst>
                            <p:childTnLst>
                              <p:par>
                                <p:cTn id="15" presetID="2" presetClass="entr" presetSubtype="6" decel="10000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400" fill="hold"/>
                                        <p:tgtEl>
                                          <p:spTgt spid="7"/>
                                        </p:tgtEl>
                                        <p:attrNameLst>
                                          <p:attrName>ppt_x</p:attrName>
                                        </p:attrNameLst>
                                      </p:cBhvr>
                                      <p:tavLst>
                                        <p:tav tm="0">
                                          <p:val>
                                            <p:strVal val="1+#ppt_w/2"/>
                                          </p:val>
                                        </p:tav>
                                        <p:tav tm="100000">
                                          <p:val>
                                            <p:strVal val="#ppt_x"/>
                                          </p:val>
                                        </p:tav>
                                      </p:tavLst>
                                    </p:anim>
                                    <p:anim calcmode="lin" valueType="num">
                                      <p:cBhvr additive="base">
                                        <p:cTn id="18" dur="400" fill="hold"/>
                                        <p:tgtEl>
                                          <p:spTgt spid="7"/>
                                        </p:tgtEl>
                                        <p:attrNameLst>
                                          <p:attrName>ppt_y</p:attrName>
                                        </p:attrNameLst>
                                      </p:cBhvr>
                                      <p:tavLst>
                                        <p:tav tm="0">
                                          <p:val>
                                            <p:strVal val="1+#ppt_h/2"/>
                                          </p:val>
                                        </p:tav>
                                        <p:tav tm="100000">
                                          <p:val>
                                            <p:strVal val="#ppt_y"/>
                                          </p:val>
                                        </p:tav>
                                      </p:tavLst>
                                    </p:anim>
                                  </p:childTnLst>
                                </p:cTn>
                              </p:par>
                              <p:par>
                                <p:cTn id="19" presetID="2" presetClass="entr" presetSubtype="9" decel="100000" fill="hold" grpId="0" nodeType="withEffect">
                                  <p:stCondLst>
                                    <p:cond delay="15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400" fill="hold"/>
                                        <p:tgtEl>
                                          <p:spTgt spid="9"/>
                                        </p:tgtEl>
                                        <p:attrNameLst>
                                          <p:attrName>ppt_x</p:attrName>
                                        </p:attrNameLst>
                                      </p:cBhvr>
                                      <p:tavLst>
                                        <p:tav tm="0">
                                          <p:val>
                                            <p:strVal val="0-#ppt_w/2"/>
                                          </p:val>
                                        </p:tav>
                                        <p:tav tm="100000">
                                          <p:val>
                                            <p:strVal val="#ppt_x"/>
                                          </p:val>
                                        </p:tav>
                                      </p:tavLst>
                                    </p:anim>
                                    <p:anim calcmode="lin" valueType="num">
                                      <p:cBhvr additive="base">
                                        <p:cTn id="22" dur="400" fill="hold"/>
                                        <p:tgtEl>
                                          <p:spTgt spid="9"/>
                                        </p:tgtEl>
                                        <p:attrNameLst>
                                          <p:attrName>ppt_y</p:attrName>
                                        </p:attrNameLst>
                                      </p:cBhvr>
                                      <p:tavLst>
                                        <p:tav tm="0">
                                          <p:val>
                                            <p:strVal val="0-#ppt_h/2"/>
                                          </p:val>
                                        </p:tav>
                                        <p:tav tm="100000">
                                          <p:val>
                                            <p:strVal val="#ppt_y"/>
                                          </p:val>
                                        </p:tav>
                                      </p:tavLst>
                                    </p:anim>
                                  </p:childTnLst>
                                </p:cTn>
                              </p:par>
                              <p:par>
                                <p:cTn id="23" presetID="2" presetClass="entr" presetSubtype="12" decel="100000" fill="hold" grpId="0" nodeType="withEffect">
                                  <p:stCondLst>
                                    <p:cond delay="30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400" fill="hold"/>
                                        <p:tgtEl>
                                          <p:spTgt spid="8"/>
                                        </p:tgtEl>
                                        <p:attrNameLst>
                                          <p:attrName>ppt_x</p:attrName>
                                        </p:attrNameLst>
                                      </p:cBhvr>
                                      <p:tavLst>
                                        <p:tav tm="0">
                                          <p:val>
                                            <p:strVal val="0-#ppt_w/2"/>
                                          </p:val>
                                        </p:tav>
                                        <p:tav tm="100000">
                                          <p:val>
                                            <p:strVal val="#ppt_x"/>
                                          </p:val>
                                        </p:tav>
                                      </p:tavLst>
                                    </p:anim>
                                    <p:anim calcmode="lin" valueType="num">
                                      <p:cBhvr additive="base">
                                        <p:cTn id="26" dur="400" fill="hold"/>
                                        <p:tgtEl>
                                          <p:spTgt spid="8"/>
                                        </p:tgtEl>
                                        <p:attrNameLst>
                                          <p:attrName>ppt_y</p:attrName>
                                        </p:attrNameLst>
                                      </p:cBhvr>
                                      <p:tavLst>
                                        <p:tav tm="0">
                                          <p:val>
                                            <p:strVal val="1+#ppt_h/2"/>
                                          </p:val>
                                        </p:tav>
                                        <p:tav tm="100000">
                                          <p:val>
                                            <p:strVal val="#ppt_y"/>
                                          </p:val>
                                        </p:tav>
                                      </p:tavLst>
                                    </p:anim>
                                  </p:childTnLst>
                                </p:cTn>
                              </p:par>
                            </p:childTnLst>
                          </p:cTn>
                        </p:par>
                        <p:par>
                          <p:cTn id="27" fill="hold">
                            <p:stCondLst>
                              <p:cond delay="1250"/>
                            </p:stCondLst>
                            <p:childTnLst>
                              <p:par>
                                <p:cTn id="28" presetID="2" presetClass="entr" presetSubtype="1" decel="100000" fill="hold" grpId="0" nodeType="afterEffect">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cBhvr additive="base">
                                        <p:cTn id="30" dur="500" fill="hold"/>
                                        <p:tgtEl>
                                          <p:spTgt spid="13"/>
                                        </p:tgtEl>
                                        <p:attrNameLst>
                                          <p:attrName>ppt_x</p:attrName>
                                        </p:attrNameLst>
                                      </p:cBhvr>
                                      <p:tavLst>
                                        <p:tav tm="0">
                                          <p:val>
                                            <p:strVal val="#ppt_x"/>
                                          </p:val>
                                        </p:tav>
                                        <p:tav tm="100000">
                                          <p:val>
                                            <p:strVal val="#ppt_x"/>
                                          </p:val>
                                        </p:tav>
                                      </p:tavLst>
                                    </p:anim>
                                    <p:anim calcmode="lin" valueType="num">
                                      <p:cBhvr additive="base">
                                        <p:cTn id="31" dur="500" fill="hold"/>
                                        <p:tgtEl>
                                          <p:spTgt spid="13"/>
                                        </p:tgtEl>
                                        <p:attrNameLst>
                                          <p:attrName>ppt_y</p:attrName>
                                        </p:attrNameLst>
                                      </p:cBhvr>
                                      <p:tavLst>
                                        <p:tav tm="0">
                                          <p:val>
                                            <p:strVal val="0-#ppt_h/2"/>
                                          </p:val>
                                        </p:tav>
                                        <p:tav tm="100000">
                                          <p:val>
                                            <p:strVal val="#ppt_y"/>
                                          </p:val>
                                        </p:tav>
                                      </p:tavLst>
                                    </p:anim>
                                  </p:childTnLst>
                                </p:cTn>
                              </p:par>
                            </p:childTnLst>
                          </p:cTn>
                        </p:par>
                        <p:par>
                          <p:cTn id="32" fill="hold">
                            <p:stCondLst>
                              <p:cond delay="1750"/>
                            </p:stCondLst>
                            <p:childTnLst>
                              <p:par>
                                <p:cTn id="33" presetID="10" presetClass="entr" presetSubtype="0" fill="hold" grpId="0" nodeType="afterEffect">
                                  <p:stCondLst>
                                    <p:cond delay="0"/>
                                  </p:stCondLst>
                                  <p:iterate type="lt">
                                    <p:tmPct val="10000"/>
                                  </p:iterate>
                                  <p:childTnLst>
                                    <p:set>
                                      <p:cBhvr>
                                        <p:cTn id="34" dur="1" fill="hold">
                                          <p:stCondLst>
                                            <p:cond delay="0"/>
                                          </p:stCondLst>
                                        </p:cTn>
                                        <p:tgtEl>
                                          <p:spTgt spid="14"/>
                                        </p:tgtEl>
                                        <p:attrNameLst>
                                          <p:attrName>style.visibility</p:attrName>
                                        </p:attrNameLst>
                                      </p:cBhvr>
                                      <p:to>
                                        <p:strVal val="visible"/>
                                      </p:to>
                                    </p:set>
                                    <p:animEffect transition="in" filter="fade">
                                      <p:cBhvr>
                                        <p:cTn id="35" dur="100"/>
                                        <p:tgtEl>
                                          <p:spTgt spid="14"/>
                                        </p:tgtEl>
                                      </p:cBhvr>
                                    </p:animEffect>
                                  </p:childTnLst>
                                </p:cTn>
                              </p:par>
                            </p:childTnLst>
                          </p:cTn>
                        </p:par>
                        <p:par>
                          <p:cTn id="36" fill="hold">
                            <p:stCondLst>
                              <p:cond delay="2020"/>
                            </p:stCondLst>
                            <p:childTnLst>
                              <p:par>
                                <p:cTn id="37" presetID="10" presetClass="entr" presetSubtype="0" fill="hold" grpId="0" nodeType="afterEffect">
                                  <p:stCondLst>
                                    <p:cond delay="0"/>
                                  </p:stCondLst>
                                  <p:iterate type="lt">
                                    <p:tmPct val="10000"/>
                                  </p:iterate>
                                  <p:childTnLst>
                                    <p:set>
                                      <p:cBhvr>
                                        <p:cTn id="38" dur="1" fill="hold">
                                          <p:stCondLst>
                                            <p:cond delay="0"/>
                                          </p:stCondLst>
                                        </p:cTn>
                                        <p:tgtEl>
                                          <p:spTgt spid="15"/>
                                        </p:tgtEl>
                                        <p:attrNameLst>
                                          <p:attrName>style.visibility</p:attrName>
                                        </p:attrNameLst>
                                      </p:cBhvr>
                                      <p:to>
                                        <p:strVal val="visible"/>
                                      </p:to>
                                    </p:set>
                                    <p:animEffect transition="in" filter="fade">
                                      <p:cBhvr>
                                        <p:cTn id="39" dur="1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3" grpId="0"/>
      <p:bldP spid="14" grpId="0"/>
      <p:bldP spid="1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906439" y="339725"/>
            <a:ext cx="5256362" cy="452036"/>
          </a:xfrm>
        </p:spPr>
        <p:txBody>
          <a:bodyPr>
            <a:normAutofit/>
          </a:bodyPr>
          <a:lstStyle/>
          <a:p>
            <a:pPr marL="0" indent="0" algn="ctr">
              <a:buNone/>
            </a:pPr>
            <a:r>
              <a:rPr lang="zh-CN" altLang="en-US" dirty="0"/>
              <a:t>任务四 设计思路</a:t>
            </a:r>
          </a:p>
        </p:txBody>
      </p:sp>
      <p:grpSp>
        <p:nvGrpSpPr>
          <p:cNvPr id="86" name="淘宝网chenying0907出品 1">
            <a:extLst>
              <a:ext uri="{FF2B5EF4-FFF2-40B4-BE49-F238E27FC236}">
                <a16:creationId xmlns:a16="http://schemas.microsoft.com/office/drawing/2014/main" id="{12797D28-F413-4401-A2A9-21EB773001CF}"/>
              </a:ext>
            </a:extLst>
          </p:cNvPr>
          <p:cNvGrpSpPr/>
          <p:nvPr/>
        </p:nvGrpSpPr>
        <p:grpSpPr>
          <a:xfrm>
            <a:off x="558179" y="2102677"/>
            <a:ext cx="839302" cy="469073"/>
            <a:chOff x="3393541" y="2211446"/>
            <a:chExt cx="4435467" cy="1124393"/>
          </a:xfrm>
        </p:grpSpPr>
        <p:sp>
          <p:nvSpPr>
            <p:cNvPr id="87" name="Rectangle 22">
              <a:extLst>
                <a:ext uri="{FF2B5EF4-FFF2-40B4-BE49-F238E27FC236}">
                  <a16:creationId xmlns:a16="http://schemas.microsoft.com/office/drawing/2014/main" id="{4DBA1EDA-14D7-4FEC-9E2D-3B096DA15081}"/>
                </a:ext>
              </a:extLst>
            </p:cNvPr>
            <p:cNvSpPr/>
            <p:nvPr/>
          </p:nvSpPr>
          <p:spPr>
            <a:xfrm>
              <a:off x="3393541" y="2211446"/>
              <a:ext cx="4354034" cy="112439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88" name="TextBox 23">
              <a:extLst>
                <a:ext uri="{FF2B5EF4-FFF2-40B4-BE49-F238E27FC236}">
                  <a16:creationId xmlns:a16="http://schemas.microsoft.com/office/drawing/2014/main" id="{8DD79434-3E2C-483E-BD98-0554D2FCDBE9}"/>
                </a:ext>
              </a:extLst>
            </p:cNvPr>
            <p:cNvSpPr txBox="1"/>
            <p:nvPr/>
          </p:nvSpPr>
          <p:spPr>
            <a:xfrm>
              <a:off x="3598975" y="2363724"/>
              <a:ext cx="4230033" cy="774644"/>
            </a:xfrm>
            <a:prstGeom prst="rect">
              <a:avLst/>
            </a:prstGeom>
            <a:noFill/>
          </p:spPr>
          <p:txBody>
            <a:bodyPr wrap="square" rtlCol="0">
              <a:spAutoFit/>
            </a:bodyPr>
            <a:lstStyle/>
            <a:p>
              <a:r>
                <a:rPr lang="zh-CN" altLang="en-US" sz="1500" b="1" dirty="0">
                  <a:solidFill>
                    <a:schemeClr val="bg1">
                      <a:lumMod val="95000"/>
                    </a:schemeClr>
                  </a:solidFill>
                  <a:latin typeface="+mn-ea"/>
                </a:rPr>
                <a:t>预处理</a:t>
              </a:r>
              <a:endParaRPr lang="en-US" sz="1500" b="1" dirty="0">
                <a:solidFill>
                  <a:schemeClr val="bg1">
                    <a:lumMod val="95000"/>
                  </a:schemeClr>
                </a:solidFill>
                <a:latin typeface="+mn-ea"/>
              </a:endParaRPr>
            </a:p>
          </p:txBody>
        </p:sp>
      </p:grpSp>
      <p:sp>
        <p:nvSpPr>
          <p:cNvPr id="6" name="Rectangle 22">
            <a:extLst>
              <a:ext uri="{FF2B5EF4-FFF2-40B4-BE49-F238E27FC236}">
                <a16:creationId xmlns:a16="http://schemas.microsoft.com/office/drawing/2014/main" id="{BAC0D40D-4D2A-4451-9748-65DCD1BD1A37}"/>
              </a:ext>
            </a:extLst>
          </p:cNvPr>
          <p:cNvSpPr/>
          <p:nvPr/>
        </p:nvSpPr>
        <p:spPr>
          <a:xfrm>
            <a:off x="3396307" y="2095939"/>
            <a:ext cx="675361"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7" name="TextBox 23">
            <a:extLst>
              <a:ext uri="{FF2B5EF4-FFF2-40B4-BE49-F238E27FC236}">
                <a16:creationId xmlns:a16="http://schemas.microsoft.com/office/drawing/2014/main" id="{02C82C4A-4C94-40A4-A543-F49CB9568D41}"/>
              </a:ext>
            </a:extLst>
          </p:cNvPr>
          <p:cNvSpPr txBox="1"/>
          <p:nvPr/>
        </p:nvSpPr>
        <p:spPr>
          <a:xfrm>
            <a:off x="3415440" y="2161154"/>
            <a:ext cx="578592" cy="323165"/>
          </a:xfrm>
          <a:prstGeom prst="rect">
            <a:avLst/>
          </a:prstGeom>
          <a:noFill/>
        </p:spPr>
        <p:txBody>
          <a:bodyPr wrap="square" rtlCol="0">
            <a:spAutoFit/>
          </a:bodyPr>
          <a:lstStyle/>
          <a:p>
            <a:r>
              <a:rPr lang="zh-CN" altLang="en-US" sz="1500" b="1" dirty="0">
                <a:solidFill>
                  <a:schemeClr val="bg1">
                    <a:lumMod val="95000"/>
                  </a:schemeClr>
                </a:solidFill>
                <a:latin typeface="+mn-ea"/>
              </a:rPr>
              <a:t>计算</a:t>
            </a:r>
            <a:endParaRPr lang="en-US" sz="1500" b="1" dirty="0">
              <a:solidFill>
                <a:schemeClr val="bg1">
                  <a:lumMod val="95000"/>
                </a:schemeClr>
              </a:solidFill>
              <a:latin typeface="+mn-ea"/>
            </a:endParaRPr>
          </a:p>
        </p:txBody>
      </p:sp>
      <p:sp>
        <p:nvSpPr>
          <p:cNvPr id="8" name="Rectangle 22">
            <a:extLst>
              <a:ext uri="{FF2B5EF4-FFF2-40B4-BE49-F238E27FC236}">
                <a16:creationId xmlns:a16="http://schemas.microsoft.com/office/drawing/2014/main" id="{DF42B24D-34D5-486D-A5A2-D439759E8D6D}"/>
              </a:ext>
            </a:extLst>
          </p:cNvPr>
          <p:cNvSpPr/>
          <p:nvPr/>
        </p:nvSpPr>
        <p:spPr>
          <a:xfrm>
            <a:off x="6024871" y="2095397"/>
            <a:ext cx="979778"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9" name="TextBox 23">
            <a:extLst>
              <a:ext uri="{FF2B5EF4-FFF2-40B4-BE49-F238E27FC236}">
                <a16:creationId xmlns:a16="http://schemas.microsoft.com/office/drawing/2014/main" id="{1CBDB4CD-220D-4BA1-814C-8C73CFE1AFBC}"/>
              </a:ext>
            </a:extLst>
          </p:cNvPr>
          <p:cNvSpPr txBox="1"/>
          <p:nvPr/>
        </p:nvSpPr>
        <p:spPr>
          <a:xfrm>
            <a:off x="6044002" y="2160612"/>
            <a:ext cx="960647" cy="323165"/>
          </a:xfrm>
          <a:prstGeom prst="rect">
            <a:avLst/>
          </a:prstGeom>
          <a:noFill/>
        </p:spPr>
        <p:txBody>
          <a:bodyPr wrap="square" rtlCol="0">
            <a:spAutoFit/>
          </a:bodyPr>
          <a:lstStyle/>
          <a:p>
            <a:r>
              <a:rPr lang="zh-CN" altLang="en-US" sz="1500" b="1" dirty="0">
                <a:solidFill>
                  <a:schemeClr val="bg1">
                    <a:lumMod val="95000"/>
                  </a:schemeClr>
                </a:solidFill>
                <a:latin typeface="+mn-ea"/>
                <a:cs typeface="Open Sans" panose="020B0606030504020204" pitchFamily="34" charset="0"/>
              </a:rPr>
              <a:t>结果整理</a:t>
            </a:r>
            <a:endParaRPr lang="en-US" sz="1500" b="1" dirty="0">
              <a:solidFill>
                <a:schemeClr val="bg1">
                  <a:lumMod val="95000"/>
                </a:schemeClr>
              </a:solidFill>
              <a:latin typeface="+mn-ea"/>
              <a:cs typeface="Open Sans" panose="020B0606030504020204" pitchFamily="34" charset="0"/>
            </a:endParaRPr>
          </a:p>
        </p:txBody>
      </p:sp>
      <p:sp>
        <p:nvSpPr>
          <p:cNvPr id="12" name="TextBox 23">
            <a:extLst>
              <a:ext uri="{FF2B5EF4-FFF2-40B4-BE49-F238E27FC236}">
                <a16:creationId xmlns:a16="http://schemas.microsoft.com/office/drawing/2014/main" id="{8B6623CE-6C01-400E-B560-8FA5C5847FCA}"/>
              </a:ext>
            </a:extLst>
          </p:cNvPr>
          <p:cNvSpPr txBox="1"/>
          <p:nvPr/>
        </p:nvSpPr>
        <p:spPr>
          <a:xfrm>
            <a:off x="3339681" y="4289280"/>
            <a:ext cx="1022942" cy="323165"/>
          </a:xfrm>
          <a:prstGeom prst="rect">
            <a:avLst/>
          </a:prstGeom>
          <a:noFill/>
        </p:spPr>
        <p:txBody>
          <a:bodyPr wrap="square" rtlCol="0">
            <a:spAutoFit/>
          </a:bodyPr>
          <a:lstStyle/>
          <a:p>
            <a:r>
              <a:rPr lang="en-US" altLang="zh-CN" sz="1500" b="1" dirty="0">
                <a:solidFill>
                  <a:schemeClr val="bg1">
                    <a:lumMod val="95000"/>
                  </a:schemeClr>
                </a:solidFill>
                <a:latin typeface="+mn-ea"/>
                <a:cs typeface="Open Sans" panose="020B0606030504020204" pitchFamily="34" charset="0"/>
              </a:rPr>
              <a:t>Reducer</a:t>
            </a:r>
            <a:endParaRPr lang="en-US" sz="1500" b="1" dirty="0">
              <a:solidFill>
                <a:schemeClr val="bg1">
                  <a:lumMod val="95000"/>
                </a:schemeClr>
              </a:solidFill>
              <a:latin typeface="+mn-ea"/>
              <a:cs typeface="Open Sans" panose="020B0606030504020204" pitchFamily="34" charset="0"/>
            </a:endParaRPr>
          </a:p>
        </p:txBody>
      </p:sp>
      <p:sp>
        <p:nvSpPr>
          <p:cNvPr id="27" name="内容占位符 2">
            <a:extLst>
              <a:ext uri="{FF2B5EF4-FFF2-40B4-BE49-F238E27FC236}">
                <a16:creationId xmlns:a16="http://schemas.microsoft.com/office/drawing/2014/main" id="{67325C70-7A08-4FFE-87E6-CBC1C851B991}"/>
              </a:ext>
            </a:extLst>
          </p:cNvPr>
          <p:cNvSpPr txBox="1">
            <a:spLocks/>
          </p:cNvSpPr>
          <p:nvPr/>
        </p:nvSpPr>
        <p:spPr>
          <a:xfrm>
            <a:off x="5756909" y="2967546"/>
            <a:ext cx="3292202" cy="1524778"/>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1400" kern="1200">
                <a:solidFill>
                  <a:schemeClr val="tx1"/>
                </a:solidFill>
                <a:latin typeface="华文细黑" panose="02010600040101010101" pitchFamily="2" charset="-122"/>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华文细黑" panose="02010600040101010101" pitchFamily="2" charset="-122"/>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华文细黑" panose="02010600040101010101" pitchFamily="2" charset="-122"/>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zh-CN" altLang="en-US" dirty="0">
                <a:latin typeface="华文细黑" panose="02010600040101010101" pitchFamily="2" charset="-122"/>
              </a:rPr>
              <a:t>去除上一步结果中的出度表部分。</a:t>
            </a:r>
            <a:endParaRPr lang="en-US" altLang="zh-CN" dirty="0">
              <a:latin typeface="华文细黑" panose="02010600040101010101" pitchFamily="2" charset="-122"/>
            </a:endParaRPr>
          </a:p>
          <a:p>
            <a:endParaRPr lang="en-US" altLang="zh-CN" dirty="0">
              <a:latin typeface="华文细黑" panose="02010600040101010101" pitchFamily="2" charset="-122"/>
            </a:endParaRPr>
          </a:p>
          <a:p>
            <a:r>
              <a:rPr lang="zh-CN" altLang="en-US" dirty="0">
                <a:latin typeface="华文细黑" panose="02010600040101010101" pitchFamily="2" charset="-122"/>
              </a:rPr>
              <a:t>将结果按</a:t>
            </a:r>
            <a:r>
              <a:rPr lang="en-US" altLang="zh-CN" dirty="0">
                <a:latin typeface="华文细黑" panose="02010600040101010101" pitchFamily="2" charset="-122"/>
              </a:rPr>
              <a:t>PageRank</a:t>
            </a:r>
            <a:r>
              <a:rPr lang="zh-CN" altLang="en-US" dirty="0">
                <a:latin typeface="华文细黑" panose="02010600040101010101" pitchFamily="2" charset="-122"/>
              </a:rPr>
              <a:t>进行降序排序</a:t>
            </a:r>
            <a:endParaRPr lang="en-US" altLang="zh-CN" dirty="0">
              <a:latin typeface="华文细黑" panose="02010600040101010101" pitchFamily="2" charset="-122"/>
            </a:endParaRPr>
          </a:p>
        </p:txBody>
      </p:sp>
      <p:sp>
        <p:nvSpPr>
          <p:cNvPr id="28" name="内容占位符 2">
            <a:extLst>
              <a:ext uri="{FF2B5EF4-FFF2-40B4-BE49-F238E27FC236}">
                <a16:creationId xmlns:a16="http://schemas.microsoft.com/office/drawing/2014/main" id="{26A26EA5-8175-4B8B-8724-EE3AA8C38998}"/>
              </a:ext>
            </a:extLst>
          </p:cNvPr>
          <p:cNvSpPr txBox="1">
            <a:spLocks/>
          </p:cNvSpPr>
          <p:nvPr/>
        </p:nvSpPr>
        <p:spPr>
          <a:xfrm>
            <a:off x="3281501" y="2967545"/>
            <a:ext cx="2770780" cy="1122245"/>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1400" kern="1200">
                <a:solidFill>
                  <a:schemeClr val="tx1"/>
                </a:solidFill>
                <a:latin typeface="华文细黑" panose="02010600040101010101" pitchFamily="2" charset="-122"/>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华文细黑" panose="02010600040101010101" pitchFamily="2" charset="-122"/>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华文细黑" panose="02010600040101010101" pitchFamily="2" charset="-122"/>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zh-CN" altLang="en-US" dirty="0"/>
              <a:t>迭代计算</a:t>
            </a:r>
            <a:r>
              <a:rPr lang="en-US" altLang="zh-CN" dirty="0"/>
              <a:t>PageRank</a:t>
            </a:r>
            <a:endParaRPr lang="zh-CN" altLang="zh-CN" dirty="0"/>
          </a:p>
        </p:txBody>
      </p:sp>
      <p:sp>
        <p:nvSpPr>
          <p:cNvPr id="29" name="内容占位符 2">
            <a:extLst>
              <a:ext uri="{FF2B5EF4-FFF2-40B4-BE49-F238E27FC236}">
                <a16:creationId xmlns:a16="http://schemas.microsoft.com/office/drawing/2014/main" id="{9BF9EC46-6D00-4144-95AB-E38CD9C920F9}"/>
              </a:ext>
            </a:extLst>
          </p:cNvPr>
          <p:cNvSpPr txBox="1">
            <a:spLocks/>
          </p:cNvSpPr>
          <p:nvPr/>
        </p:nvSpPr>
        <p:spPr>
          <a:xfrm>
            <a:off x="351816" y="2967545"/>
            <a:ext cx="2770780" cy="1122245"/>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1400" kern="1200">
                <a:solidFill>
                  <a:schemeClr val="tx1"/>
                </a:solidFill>
                <a:latin typeface="华文细黑" panose="02010600040101010101" pitchFamily="2" charset="-122"/>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华文细黑" panose="02010600040101010101" pitchFamily="2" charset="-122"/>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华文细黑" panose="02010600040101010101" pitchFamily="2" charset="-122"/>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zh-CN" altLang="en-US" dirty="0"/>
              <a:t>将输入格式化以供迭代计算</a:t>
            </a:r>
            <a:endParaRPr lang="zh-CN" altLang="zh-CN" dirty="0"/>
          </a:p>
        </p:txBody>
      </p:sp>
      <p:sp>
        <p:nvSpPr>
          <p:cNvPr id="30" name="内容占位符 2">
            <a:extLst>
              <a:ext uri="{FF2B5EF4-FFF2-40B4-BE49-F238E27FC236}">
                <a16:creationId xmlns:a16="http://schemas.microsoft.com/office/drawing/2014/main" id="{07F620A6-2DFE-484B-AD7C-BC1CC93940F6}"/>
              </a:ext>
            </a:extLst>
          </p:cNvPr>
          <p:cNvSpPr txBox="1">
            <a:spLocks/>
          </p:cNvSpPr>
          <p:nvPr/>
        </p:nvSpPr>
        <p:spPr>
          <a:xfrm>
            <a:off x="558179" y="980431"/>
            <a:ext cx="3211564" cy="1122245"/>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1400" kern="1200">
                <a:solidFill>
                  <a:schemeClr val="tx1"/>
                </a:solidFill>
                <a:latin typeface="华文细黑" panose="02010600040101010101" pitchFamily="2" charset="-122"/>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华文细黑" panose="02010600040101010101" pitchFamily="2" charset="-122"/>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华文细黑" panose="02010600040101010101" pitchFamily="2" charset="-122"/>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800" dirty="0"/>
              <a:t>流程可大致分为如下三部分</a:t>
            </a:r>
            <a:endParaRPr lang="zh-CN" altLang="zh-CN" sz="1800" dirty="0"/>
          </a:p>
        </p:txBody>
      </p:sp>
    </p:spTree>
    <p:extLst>
      <p:ext uri="{BB962C8B-B14F-4D97-AF65-F5344CB8AC3E}">
        <p14:creationId xmlns:p14="http://schemas.microsoft.com/office/powerpoint/2010/main" val="1120812502"/>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afterEffect">
                                  <p:stCondLst>
                                    <p:cond delay="0"/>
                                  </p:stCondLst>
                                  <p:childTnLst>
                                    <p:set>
                                      <p:cBhvr>
                                        <p:cTn id="6" dur="1" fill="hold">
                                          <p:stCondLst>
                                            <p:cond delay="0"/>
                                          </p:stCondLst>
                                        </p:cTn>
                                        <p:tgtEl>
                                          <p:spTgt spid="86"/>
                                        </p:tgtEl>
                                        <p:attrNameLst>
                                          <p:attrName>style.visibility</p:attrName>
                                        </p:attrNameLst>
                                      </p:cBhvr>
                                      <p:to>
                                        <p:strVal val="visible"/>
                                      </p:to>
                                    </p:set>
                                    <p:anim calcmode="lin" valueType="num">
                                      <p:cBhvr additive="base">
                                        <p:cTn id="7" dur="500" fill="hold"/>
                                        <p:tgtEl>
                                          <p:spTgt spid="86"/>
                                        </p:tgtEl>
                                        <p:attrNameLst>
                                          <p:attrName>ppt_x</p:attrName>
                                        </p:attrNameLst>
                                      </p:cBhvr>
                                      <p:tavLst>
                                        <p:tav tm="0">
                                          <p:val>
                                            <p:strVal val="1+#ppt_w/2"/>
                                          </p:val>
                                        </p:tav>
                                        <p:tav tm="100000">
                                          <p:val>
                                            <p:strVal val="#ppt_x"/>
                                          </p:val>
                                        </p:tav>
                                      </p:tavLst>
                                    </p:anim>
                                    <p:anim calcmode="lin" valueType="num">
                                      <p:cBhvr additive="base">
                                        <p:cTn id="8" dur="500" fill="hold"/>
                                        <p:tgtEl>
                                          <p:spTgt spid="8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2210594" y="366672"/>
            <a:ext cx="4722811" cy="341313"/>
          </a:xfrm>
        </p:spPr>
        <p:txBody>
          <a:bodyPr>
            <a:normAutofit fontScale="92500" lnSpcReduction="10000"/>
          </a:bodyPr>
          <a:lstStyle/>
          <a:p>
            <a:pPr marL="0" indent="0" algn="ctr">
              <a:buNone/>
            </a:pPr>
            <a:r>
              <a:rPr lang="en-US" altLang="zh-CN" dirty="0"/>
              <a:t>PageRank</a:t>
            </a:r>
            <a:r>
              <a:rPr lang="zh-CN" altLang="en-US" dirty="0"/>
              <a:t>算法介绍</a:t>
            </a:r>
          </a:p>
        </p:txBody>
      </p:sp>
      <p:sp>
        <p:nvSpPr>
          <p:cNvPr id="3" name="内容占位符 2">
            <a:extLst>
              <a:ext uri="{FF2B5EF4-FFF2-40B4-BE49-F238E27FC236}">
                <a16:creationId xmlns:a16="http://schemas.microsoft.com/office/drawing/2014/main" id="{0EE4EF8E-8B41-4B20-8CCD-86886DF94D8F}"/>
              </a:ext>
            </a:extLst>
          </p:cNvPr>
          <p:cNvSpPr>
            <a:spLocks noGrp="1"/>
          </p:cNvSpPr>
          <p:nvPr>
            <p:ph sz="quarter" idx="11"/>
          </p:nvPr>
        </p:nvSpPr>
        <p:spPr>
          <a:xfrm>
            <a:off x="554435" y="922264"/>
            <a:ext cx="7686675" cy="1394216"/>
          </a:xfrm>
        </p:spPr>
        <p:txBody>
          <a:bodyPr/>
          <a:lstStyle/>
          <a:p>
            <a:pPr marL="0" indent="0">
              <a:buNone/>
            </a:pPr>
            <a:r>
              <a:rPr lang="en-US" altLang="zh-CN" sz="1800" dirty="0"/>
              <a:t>PageRank</a:t>
            </a:r>
            <a:r>
              <a:rPr lang="zh-CN" altLang="en-US" sz="1800" dirty="0"/>
              <a:t>，又称网页排名，名字源于</a:t>
            </a:r>
            <a:r>
              <a:rPr lang="en-US" altLang="zh-CN" sz="1800" dirty="0"/>
              <a:t>google</a:t>
            </a:r>
            <a:r>
              <a:rPr lang="zh-CN" altLang="en-US" sz="1800" dirty="0"/>
              <a:t>创始人之一的</a:t>
            </a:r>
            <a:r>
              <a:rPr lang="en-US" altLang="zh-CN" sz="1800" dirty="0"/>
              <a:t>Larry Page</a:t>
            </a:r>
            <a:r>
              <a:rPr lang="zh-CN" altLang="en-US" sz="1800" dirty="0"/>
              <a:t>，是</a:t>
            </a:r>
            <a:r>
              <a:rPr lang="en-US" altLang="zh-CN" sz="1800" dirty="0"/>
              <a:t>Google</a:t>
            </a:r>
            <a:r>
              <a:rPr lang="zh-CN" altLang="en-US" sz="1800" dirty="0"/>
              <a:t>公司所使用的对与网页重要性排序的算法。</a:t>
            </a:r>
            <a:endParaRPr lang="en-US" altLang="zh-CN" sz="1800" dirty="0"/>
          </a:p>
          <a:p>
            <a:pPr marL="0" indent="0">
              <a:buNone/>
            </a:pPr>
            <a:endParaRPr lang="en-US" altLang="zh-CN" sz="1800" dirty="0"/>
          </a:p>
          <a:p>
            <a:pPr marL="0" indent="0">
              <a:buNone/>
            </a:pPr>
            <a:r>
              <a:rPr lang="en-US" altLang="zh-CN" sz="1800" dirty="0"/>
              <a:t>PageRank</a:t>
            </a:r>
            <a:r>
              <a:rPr lang="zh-CN" altLang="en-US" sz="1800" dirty="0"/>
              <a:t>通过网页之间的超链接评价网页重要性，它的基本思想如下：</a:t>
            </a:r>
          </a:p>
        </p:txBody>
      </p:sp>
      <p:sp>
        <p:nvSpPr>
          <p:cNvPr id="7" name="内容占位符 2">
            <a:extLst>
              <a:ext uri="{FF2B5EF4-FFF2-40B4-BE49-F238E27FC236}">
                <a16:creationId xmlns:a16="http://schemas.microsoft.com/office/drawing/2014/main" id="{895ED018-430D-4530-8FD6-246A8195A195}"/>
              </a:ext>
            </a:extLst>
          </p:cNvPr>
          <p:cNvSpPr txBox="1">
            <a:spLocks/>
          </p:cNvSpPr>
          <p:nvPr/>
        </p:nvSpPr>
        <p:spPr>
          <a:xfrm>
            <a:off x="554435" y="2437793"/>
            <a:ext cx="6963965" cy="2158591"/>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1400" kern="1200">
                <a:solidFill>
                  <a:schemeClr val="tx1"/>
                </a:solidFill>
                <a:latin typeface="华文细黑" panose="02010600040101010101" pitchFamily="2" charset="-122"/>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华文细黑" panose="02010600040101010101" pitchFamily="2" charset="-122"/>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华文细黑" panose="02010600040101010101" pitchFamily="2" charset="-122"/>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zh-CN" altLang="en-US" sz="1800" dirty="0"/>
              <a:t>如果一个网页被多个网页所指向，则该网页比较重要</a:t>
            </a:r>
            <a:endParaRPr lang="en-US" altLang="zh-CN" sz="1800" dirty="0"/>
          </a:p>
          <a:p>
            <a:endParaRPr lang="zh-CN" altLang="en-US" sz="1800" dirty="0"/>
          </a:p>
          <a:p>
            <a:r>
              <a:rPr lang="zh-CN" altLang="en-US" sz="1800" dirty="0"/>
              <a:t>如果一个重要的网页指向另一个网页，则另一个网页也比较重要</a:t>
            </a:r>
          </a:p>
        </p:txBody>
      </p:sp>
    </p:spTree>
    <p:extLst>
      <p:ext uri="{BB962C8B-B14F-4D97-AF65-F5344CB8AC3E}">
        <p14:creationId xmlns:p14="http://schemas.microsoft.com/office/powerpoint/2010/main" val="191889342"/>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淘宝网chenying0907出品 23"/>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7051228" y="2037242"/>
            <a:ext cx="1229275" cy="1231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 name="淘宝网chenying0907出品 26"/>
          <p:cNvPicPr>
            <a:picLocks noChangeAspect="1" noChangeArrowheads="1"/>
          </p:cNvPicPr>
          <p:nvPr/>
        </p:nvPicPr>
        <p:blipFill>
          <a:blip r:embed="rId4" cstate="screen">
            <a:extLst>
              <a:ext uri="{28A0092B-C50C-407E-A947-70E740481C1C}">
                <a14:useLocalDpi xmlns:a14="http://schemas.microsoft.com/office/drawing/2010/main"/>
              </a:ext>
            </a:extLst>
          </a:blip>
          <a:srcRect r="7535"/>
          <a:stretch>
            <a:fillRect/>
          </a:stretch>
        </p:blipFill>
        <p:spPr bwMode="auto">
          <a:xfrm>
            <a:off x="907230" y="2037242"/>
            <a:ext cx="1234035" cy="1243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4" name="淘宝网chenying0907出品 27"/>
          <p:cNvPicPr>
            <a:picLocks noChangeAspect="1" noChangeArrowheads="1"/>
          </p:cNvPicPr>
          <p:nvPr/>
        </p:nvPicPr>
        <p:blipFill>
          <a:blip r:embed="rId5" cstate="print">
            <a:extLst>
              <a:ext uri="{28A0092B-C50C-407E-A947-70E740481C1C}">
                <a14:useLocalDpi xmlns:a14="http://schemas.microsoft.com/office/drawing/2010/main"/>
              </a:ext>
            </a:extLst>
          </a:blip>
          <a:srcRect l="6564" r="7132"/>
          <a:stretch>
            <a:fillRect/>
          </a:stretch>
        </p:blipFill>
        <p:spPr bwMode="auto">
          <a:xfrm>
            <a:off x="2161294" y="3253158"/>
            <a:ext cx="1224515" cy="1246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0" name="淘宝网chenying0907出品 45"/>
          <p:cNvSpPr>
            <a:spLocks noChangeArrowheads="1"/>
          </p:cNvSpPr>
          <p:nvPr/>
        </p:nvSpPr>
        <p:spPr bwMode="auto">
          <a:xfrm>
            <a:off x="420012" y="487477"/>
            <a:ext cx="2286000" cy="5000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41" tIns="34270" rIns="68541" bIns="34270">
            <a:spAutoFit/>
          </a:bodyPr>
          <a:lstStyle/>
          <a:p>
            <a:pPr algn="r"/>
            <a:r>
              <a:rPr lang="en-US" altLang="zh-CN" sz="2800" dirty="0">
                <a:solidFill>
                  <a:schemeClr val="accent1"/>
                </a:solidFill>
                <a:latin typeface="华文细黑" panose="02010600040101010101" pitchFamily="2" charset="-122"/>
                <a:sym typeface="微软雅黑" pitchFamily="34" charset="-122"/>
              </a:rPr>
              <a:t>CONTENTS</a:t>
            </a:r>
            <a:endParaRPr lang="zh-CN" altLang="en-US" sz="2800" dirty="0">
              <a:solidFill>
                <a:schemeClr val="accent1"/>
              </a:solidFill>
              <a:latin typeface="华文细黑" panose="02010600040101010101" pitchFamily="2" charset="-122"/>
              <a:sym typeface="微软雅黑" pitchFamily="34" charset="-122"/>
            </a:endParaRPr>
          </a:p>
        </p:txBody>
      </p:sp>
      <p:grpSp>
        <p:nvGrpSpPr>
          <p:cNvPr id="2" name="淘宝网chenying0907出品 1"/>
          <p:cNvGrpSpPr/>
          <p:nvPr/>
        </p:nvGrpSpPr>
        <p:grpSpPr>
          <a:xfrm>
            <a:off x="2135893" y="2038463"/>
            <a:ext cx="1256569" cy="1228370"/>
            <a:chOff x="3316427" y="3645958"/>
            <a:chExt cx="1638221" cy="1638300"/>
          </a:xfrm>
        </p:grpSpPr>
        <p:sp>
          <p:nvSpPr>
            <p:cNvPr id="33" name="淘宝网chenying0907出品 4"/>
            <p:cNvSpPr>
              <a:spLocks noChangeArrowheads="1"/>
            </p:cNvSpPr>
            <p:nvPr/>
          </p:nvSpPr>
          <p:spPr bwMode="auto">
            <a:xfrm>
              <a:off x="3316427" y="3645958"/>
              <a:ext cx="1638221" cy="1638300"/>
            </a:xfrm>
            <a:prstGeom prst="rect">
              <a:avLst/>
            </a:prstGeom>
            <a:solidFill>
              <a:schemeClr val="accent1"/>
            </a:solidFill>
            <a:ln>
              <a:noFill/>
            </a:ln>
          </p:spPr>
          <p:txBody>
            <a:bodyPr anchor="ctr"/>
            <a:lstStyle/>
            <a:p>
              <a:pPr algn="ctr"/>
              <a:endParaRPr lang="zh-CN" altLang="zh-CN" sz="1349" dirty="0">
                <a:solidFill>
                  <a:schemeClr val="bg1">
                    <a:lumMod val="95000"/>
                  </a:schemeClr>
                </a:solidFill>
                <a:latin typeface="华文细黑" panose="02010600040101010101" pitchFamily="2" charset="-122"/>
                <a:sym typeface="宋体" pitchFamily="2" charset="-122"/>
              </a:endParaRPr>
            </a:p>
          </p:txBody>
        </p:sp>
        <p:sp>
          <p:nvSpPr>
            <p:cNvPr id="57" name="淘宝网chenying0907出品 42"/>
            <p:cNvSpPr>
              <a:spLocks noChangeArrowheads="1"/>
            </p:cNvSpPr>
            <p:nvPr/>
          </p:nvSpPr>
          <p:spPr bwMode="auto">
            <a:xfrm>
              <a:off x="3432856" y="3959905"/>
              <a:ext cx="1368150" cy="646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zh-CN" altLang="en-US" sz="1274" dirty="0">
                  <a:solidFill>
                    <a:schemeClr val="bg1">
                      <a:lumMod val="95000"/>
                    </a:schemeClr>
                  </a:solidFill>
                  <a:latin typeface="华文细黑" panose="02010600040101010101" pitchFamily="2" charset="-122"/>
                  <a:ea typeface="微软雅黑" pitchFamily="34" charset="-122"/>
                  <a:sym typeface="微软雅黑" pitchFamily="34" charset="-122"/>
                </a:rPr>
                <a:t>任务二</a:t>
              </a:r>
              <a:endParaRPr lang="en-US" altLang="zh-CN" sz="1274" dirty="0">
                <a:solidFill>
                  <a:schemeClr val="bg1">
                    <a:lumMod val="95000"/>
                  </a:schemeClr>
                </a:solidFill>
                <a:latin typeface="华文细黑" panose="02010600040101010101" pitchFamily="2" charset="-122"/>
                <a:ea typeface="微软雅黑" pitchFamily="34" charset="-122"/>
                <a:sym typeface="微软雅黑" pitchFamily="34" charset="-122"/>
              </a:endParaRPr>
            </a:p>
            <a:p>
              <a:pPr algn="ctr"/>
              <a:r>
                <a:rPr lang="zh-CN" altLang="en-US" sz="1274" dirty="0">
                  <a:solidFill>
                    <a:schemeClr val="bg1">
                      <a:lumMod val="95000"/>
                    </a:schemeClr>
                  </a:solidFill>
                  <a:latin typeface="华文细黑" panose="02010600040101010101" pitchFamily="2" charset="-122"/>
                  <a:ea typeface="微软雅黑" pitchFamily="34" charset="-122"/>
                  <a:sym typeface="微软雅黑" pitchFamily="34" charset="-122"/>
                </a:rPr>
                <a:t>单词同现</a:t>
              </a:r>
            </a:p>
          </p:txBody>
        </p:sp>
      </p:grpSp>
      <p:grpSp>
        <p:nvGrpSpPr>
          <p:cNvPr id="3" name="淘宝网chenying0907出品 2"/>
          <p:cNvGrpSpPr/>
          <p:nvPr/>
        </p:nvGrpSpPr>
        <p:grpSpPr>
          <a:xfrm>
            <a:off x="3368843" y="2040813"/>
            <a:ext cx="1228026" cy="1228369"/>
            <a:chOff x="4806792" y="2457450"/>
            <a:chExt cx="1638221" cy="1638300"/>
          </a:xfrm>
        </p:grpSpPr>
        <p:sp>
          <p:nvSpPr>
            <p:cNvPr id="34" name="淘宝网chenying0907出品 5"/>
            <p:cNvSpPr>
              <a:spLocks noChangeArrowheads="1"/>
            </p:cNvSpPr>
            <p:nvPr/>
          </p:nvSpPr>
          <p:spPr bwMode="auto">
            <a:xfrm>
              <a:off x="4806792" y="2457450"/>
              <a:ext cx="1638221" cy="1638300"/>
            </a:xfrm>
            <a:prstGeom prst="rect">
              <a:avLst/>
            </a:prstGeom>
            <a:solidFill>
              <a:schemeClr val="accent1">
                <a:alpha val="80000"/>
              </a:schemeClr>
            </a:solidFill>
            <a:ln>
              <a:noFill/>
            </a:ln>
          </p:spPr>
          <p:txBody>
            <a:bodyPr anchor="ctr"/>
            <a:lstStyle/>
            <a:p>
              <a:pPr algn="ctr"/>
              <a:endParaRPr lang="zh-CN" altLang="zh-CN" sz="1349" dirty="0">
                <a:solidFill>
                  <a:schemeClr val="bg1">
                    <a:lumMod val="95000"/>
                  </a:schemeClr>
                </a:solidFill>
                <a:latin typeface="华文细黑" panose="02010600040101010101" pitchFamily="2" charset="-122"/>
                <a:sym typeface="宋体" pitchFamily="2" charset="-122"/>
              </a:endParaRPr>
            </a:p>
          </p:txBody>
        </p:sp>
        <p:sp>
          <p:nvSpPr>
            <p:cNvPr id="69" name="淘宝网chenying0907出品 42"/>
            <p:cNvSpPr>
              <a:spLocks noChangeArrowheads="1"/>
            </p:cNvSpPr>
            <p:nvPr/>
          </p:nvSpPr>
          <p:spPr bwMode="auto">
            <a:xfrm>
              <a:off x="4939755" y="2768263"/>
              <a:ext cx="1368151" cy="907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zh-CN" altLang="en-US" sz="1274" dirty="0">
                  <a:solidFill>
                    <a:schemeClr val="bg1">
                      <a:lumMod val="95000"/>
                    </a:schemeClr>
                  </a:solidFill>
                  <a:latin typeface="华文细黑" panose="02010600040101010101" pitchFamily="2" charset="-122"/>
                  <a:ea typeface="微软雅黑" pitchFamily="34" charset="-122"/>
                  <a:sym typeface="微软雅黑" pitchFamily="34" charset="-122"/>
                </a:rPr>
                <a:t>任务三</a:t>
              </a:r>
              <a:endParaRPr lang="en-US" altLang="zh-CN" sz="1274" dirty="0">
                <a:solidFill>
                  <a:schemeClr val="bg1">
                    <a:lumMod val="95000"/>
                  </a:schemeClr>
                </a:solidFill>
                <a:latin typeface="华文细黑" panose="02010600040101010101" pitchFamily="2" charset="-122"/>
                <a:ea typeface="微软雅黑" pitchFamily="34" charset="-122"/>
                <a:sym typeface="微软雅黑" pitchFamily="34" charset="-122"/>
              </a:endParaRPr>
            </a:p>
            <a:p>
              <a:pPr algn="ctr"/>
              <a:r>
                <a:rPr lang="zh-CN" altLang="en-US" sz="1274" dirty="0">
                  <a:solidFill>
                    <a:schemeClr val="bg1">
                      <a:lumMod val="95000"/>
                    </a:schemeClr>
                  </a:solidFill>
                  <a:latin typeface="华文细黑" panose="02010600040101010101" pitchFamily="2" charset="-122"/>
                  <a:ea typeface="微软雅黑" pitchFamily="34" charset="-122"/>
                  <a:sym typeface="微软雅黑" pitchFamily="34" charset="-122"/>
                </a:rPr>
                <a:t>人物关系</a:t>
              </a:r>
              <a:endParaRPr lang="en-US" altLang="zh-CN" sz="1274" dirty="0">
                <a:solidFill>
                  <a:schemeClr val="bg1">
                    <a:lumMod val="95000"/>
                  </a:schemeClr>
                </a:solidFill>
                <a:latin typeface="华文细黑" panose="02010600040101010101" pitchFamily="2" charset="-122"/>
                <a:ea typeface="微软雅黑" pitchFamily="34" charset="-122"/>
                <a:sym typeface="微软雅黑" pitchFamily="34" charset="-122"/>
              </a:endParaRPr>
            </a:p>
            <a:p>
              <a:pPr algn="ctr"/>
              <a:r>
                <a:rPr lang="zh-CN" altLang="en-US" sz="1274" dirty="0">
                  <a:solidFill>
                    <a:schemeClr val="bg1">
                      <a:lumMod val="95000"/>
                    </a:schemeClr>
                  </a:solidFill>
                  <a:latin typeface="华文细黑" panose="02010600040101010101" pitchFamily="2" charset="-122"/>
                  <a:ea typeface="微软雅黑" pitchFamily="34" charset="-122"/>
                  <a:sym typeface="微软雅黑" pitchFamily="34" charset="-122"/>
                </a:rPr>
                <a:t>构建</a:t>
              </a:r>
              <a:endParaRPr lang="en-US" altLang="zh-CN" sz="1274" dirty="0">
                <a:solidFill>
                  <a:schemeClr val="bg1">
                    <a:lumMod val="95000"/>
                  </a:schemeClr>
                </a:solidFill>
                <a:latin typeface="华文细黑" panose="02010600040101010101" pitchFamily="2" charset="-122"/>
                <a:ea typeface="微软雅黑" pitchFamily="34" charset="-122"/>
                <a:sym typeface="微软雅黑" pitchFamily="34" charset="-122"/>
              </a:endParaRPr>
            </a:p>
          </p:txBody>
        </p:sp>
      </p:grpSp>
      <p:sp>
        <p:nvSpPr>
          <p:cNvPr id="40" name="淘宝网chenying0907出品 21"/>
          <p:cNvSpPr>
            <a:spLocks noChangeArrowheads="1"/>
          </p:cNvSpPr>
          <p:nvPr/>
        </p:nvSpPr>
        <p:spPr bwMode="auto">
          <a:xfrm>
            <a:off x="5835555" y="827192"/>
            <a:ext cx="1228026" cy="1228369"/>
          </a:xfrm>
          <a:prstGeom prst="rect">
            <a:avLst/>
          </a:prstGeom>
          <a:solidFill>
            <a:schemeClr val="accent1"/>
          </a:solidFill>
          <a:ln>
            <a:noFill/>
          </a:ln>
        </p:spPr>
        <p:txBody>
          <a:bodyPr anchor="ctr"/>
          <a:lstStyle/>
          <a:p>
            <a:pPr algn="ctr"/>
            <a:endParaRPr lang="zh-CN" altLang="zh-CN" sz="1349" dirty="0">
              <a:solidFill>
                <a:schemeClr val="bg1">
                  <a:lumMod val="95000"/>
                </a:schemeClr>
              </a:solidFill>
              <a:latin typeface="华文细黑" panose="02010600040101010101" pitchFamily="2" charset="-122"/>
              <a:sym typeface="宋体" pitchFamily="2" charset="-122"/>
            </a:endParaRPr>
          </a:p>
        </p:txBody>
      </p:sp>
      <p:grpSp>
        <p:nvGrpSpPr>
          <p:cNvPr id="5" name="淘宝网chenying0907出品 4"/>
          <p:cNvGrpSpPr/>
          <p:nvPr/>
        </p:nvGrpSpPr>
        <p:grpSpPr>
          <a:xfrm>
            <a:off x="4607529" y="3271815"/>
            <a:ext cx="1228026" cy="1228369"/>
            <a:chOff x="8104188" y="4107656"/>
            <a:chExt cx="1638221" cy="1638300"/>
          </a:xfrm>
        </p:grpSpPr>
        <p:sp>
          <p:nvSpPr>
            <p:cNvPr id="62" name="淘宝网chenying0907出品 21"/>
            <p:cNvSpPr>
              <a:spLocks noChangeArrowheads="1"/>
            </p:cNvSpPr>
            <p:nvPr/>
          </p:nvSpPr>
          <p:spPr bwMode="auto">
            <a:xfrm>
              <a:off x="8104188" y="4107656"/>
              <a:ext cx="1638221" cy="1638300"/>
            </a:xfrm>
            <a:prstGeom prst="rect">
              <a:avLst/>
            </a:prstGeom>
            <a:solidFill>
              <a:schemeClr val="accent1"/>
            </a:solidFill>
            <a:ln>
              <a:noFill/>
            </a:ln>
          </p:spPr>
          <p:txBody>
            <a:bodyPr anchor="ctr"/>
            <a:lstStyle/>
            <a:p>
              <a:pPr algn="ctr"/>
              <a:endParaRPr lang="zh-CN" altLang="zh-CN" sz="1349" dirty="0">
                <a:solidFill>
                  <a:schemeClr val="bg1">
                    <a:lumMod val="95000"/>
                  </a:schemeClr>
                </a:solidFill>
                <a:latin typeface="华文细黑" panose="02010600040101010101" pitchFamily="2" charset="-122"/>
                <a:sym typeface="宋体" pitchFamily="2" charset="-122"/>
              </a:endParaRPr>
            </a:p>
          </p:txBody>
        </p:sp>
        <p:sp>
          <p:nvSpPr>
            <p:cNvPr id="85" name="淘宝网chenying0907出品 42"/>
            <p:cNvSpPr>
              <a:spLocks noChangeArrowheads="1"/>
            </p:cNvSpPr>
            <p:nvPr/>
          </p:nvSpPr>
          <p:spPr bwMode="auto">
            <a:xfrm>
              <a:off x="8220303" y="4481279"/>
              <a:ext cx="1368151" cy="6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zh-CN" altLang="en-US" sz="1274" dirty="0">
                  <a:solidFill>
                    <a:schemeClr val="bg1">
                      <a:lumMod val="95000"/>
                    </a:schemeClr>
                  </a:solidFill>
                  <a:latin typeface="华文细黑" panose="02010600040101010101" pitchFamily="2" charset="-122"/>
                  <a:ea typeface="微软雅黑" pitchFamily="34" charset="-122"/>
                  <a:sym typeface="微软雅黑" pitchFamily="34" charset="-122"/>
                </a:rPr>
                <a:t>实验总结</a:t>
              </a:r>
              <a:endParaRPr lang="en-US" altLang="zh-CN" sz="1274" dirty="0">
                <a:solidFill>
                  <a:schemeClr val="bg1">
                    <a:lumMod val="95000"/>
                  </a:schemeClr>
                </a:solidFill>
                <a:latin typeface="华文细黑" panose="02010600040101010101" pitchFamily="2" charset="-122"/>
                <a:ea typeface="微软雅黑" pitchFamily="34" charset="-122"/>
                <a:sym typeface="微软雅黑" pitchFamily="34" charset="-122"/>
              </a:endParaRPr>
            </a:p>
            <a:p>
              <a:pPr algn="ctr"/>
              <a:r>
                <a:rPr lang="zh-CN" altLang="en-US" sz="1274" dirty="0">
                  <a:solidFill>
                    <a:schemeClr val="bg1">
                      <a:lumMod val="95000"/>
                    </a:schemeClr>
                  </a:solidFill>
                  <a:latin typeface="华文细黑" panose="02010600040101010101" pitchFamily="2" charset="-122"/>
                  <a:ea typeface="微软雅黑" pitchFamily="34" charset="-122"/>
                  <a:sym typeface="微软雅黑" pitchFamily="34" charset="-122"/>
                </a:rPr>
                <a:t>和改进方向</a:t>
              </a:r>
              <a:endParaRPr lang="en-US" altLang="zh-CN" sz="1274" dirty="0">
                <a:solidFill>
                  <a:schemeClr val="bg1">
                    <a:lumMod val="95000"/>
                  </a:schemeClr>
                </a:solidFill>
                <a:latin typeface="华文细黑" panose="02010600040101010101" pitchFamily="2" charset="-122"/>
                <a:ea typeface="微软雅黑" pitchFamily="34" charset="-122"/>
                <a:sym typeface="微软雅黑" pitchFamily="34" charset="-122"/>
              </a:endParaRPr>
            </a:p>
          </p:txBody>
        </p:sp>
      </p:grpSp>
      <p:pic>
        <p:nvPicPr>
          <p:cNvPr id="88" name="淘宝网chenying0907出品 25"/>
          <p:cNvPicPr>
            <a:picLocks noChangeAspect="1" noChangeArrowheads="1"/>
          </p:cNvPicPr>
          <p:nvPr/>
        </p:nvPicPr>
        <p:blipFill>
          <a:blip r:embed="rId6" cstate="screen">
            <a:extLst>
              <a:ext uri="{28A0092B-C50C-407E-A947-70E740481C1C}">
                <a14:useLocalDpi xmlns:a14="http://schemas.microsoft.com/office/drawing/2010/main"/>
              </a:ext>
            </a:extLst>
          </a:blip>
          <a:srcRect r="13440"/>
          <a:stretch>
            <a:fillRect/>
          </a:stretch>
        </p:blipFill>
        <p:spPr bwMode="auto">
          <a:xfrm>
            <a:off x="3384386" y="827793"/>
            <a:ext cx="1230465" cy="1231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6" name="淘宝网chenying0907出品 5"/>
          <p:cNvGrpSpPr/>
          <p:nvPr/>
        </p:nvGrpSpPr>
        <p:grpSpPr>
          <a:xfrm>
            <a:off x="4597915" y="2049099"/>
            <a:ext cx="1233258" cy="1228369"/>
            <a:chOff x="2255813" y="4383987"/>
            <a:chExt cx="1638221" cy="1638300"/>
          </a:xfrm>
        </p:grpSpPr>
        <p:sp>
          <p:nvSpPr>
            <p:cNvPr id="90" name="淘宝网chenying0907出品 21"/>
            <p:cNvSpPr>
              <a:spLocks noChangeArrowheads="1"/>
            </p:cNvSpPr>
            <p:nvPr/>
          </p:nvSpPr>
          <p:spPr bwMode="auto">
            <a:xfrm>
              <a:off x="2255813" y="4383987"/>
              <a:ext cx="1638221" cy="1638300"/>
            </a:xfrm>
            <a:prstGeom prst="rect">
              <a:avLst/>
            </a:prstGeom>
            <a:solidFill>
              <a:schemeClr val="accent1"/>
            </a:solidFill>
            <a:ln>
              <a:noFill/>
            </a:ln>
          </p:spPr>
          <p:txBody>
            <a:bodyPr anchor="ctr"/>
            <a:lstStyle/>
            <a:p>
              <a:pPr algn="ctr"/>
              <a:endParaRPr lang="zh-CN" altLang="zh-CN" sz="2099" dirty="0">
                <a:solidFill>
                  <a:schemeClr val="bg1">
                    <a:lumMod val="95000"/>
                  </a:schemeClr>
                </a:solidFill>
                <a:latin typeface="华文细黑" panose="02010600040101010101" pitchFamily="2" charset="-122"/>
                <a:ea typeface="微软雅黑" pitchFamily="34" charset="-122"/>
                <a:sym typeface="宋体" pitchFamily="2" charset="-122"/>
              </a:endParaRPr>
            </a:p>
          </p:txBody>
        </p:sp>
        <p:sp>
          <p:nvSpPr>
            <p:cNvPr id="92" name="淘宝网chenying0907出品 42"/>
            <p:cNvSpPr>
              <a:spLocks noChangeArrowheads="1"/>
            </p:cNvSpPr>
            <p:nvPr/>
          </p:nvSpPr>
          <p:spPr bwMode="auto">
            <a:xfrm>
              <a:off x="2390847" y="4653136"/>
              <a:ext cx="1368150" cy="11083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zh-CN" altLang="en-US" sz="1200" dirty="0">
                  <a:solidFill>
                    <a:schemeClr val="bg1">
                      <a:lumMod val="95000"/>
                    </a:schemeClr>
                  </a:solidFill>
                  <a:latin typeface="华文细黑" panose="02010600040101010101" pitchFamily="2" charset="-122"/>
                  <a:ea typeface="微软雅黑" pitchFamily="34" charset="-122"/>
                  <a:sym typeface="微软雅黑" pitchFamily="34" charset="-122"/>
                </a:rPr>
                <a:t>任务四</a:t>
              </a:r>
              <a:endParaRPr lang="en-US" altLang="zh-CN" sz="1200" dirty="0">
                <a:solidFill>
                  <a:schemeClr val="bg1">
                    <a:lumMod val="95000"/>
                  </a:schemeClr>
                </a:solidFill>
                <a:latin typeface="华文细黑" panose="02010600040101010101" pitchFamily="2" charset="-122"/>
                <a:ea typeface="微软雅黑" pitchFamily="34" charset="-122"/>
                <a:sym typeface="微软雅黑" pitchFamily="34" charset="-122"/>
              </a:endParaRPr>
            </a:p>
            <a:p>
              <a:pPr algn="ctr"/>
              <a:r>
                <a:rPr lang="en-US" altLang="zh-CN" sz="1200" dirty="0">
                  <a:solidFill>
                    <a:schemeClr val="bg1">
                      <a:lumMod val="95000"/>
                    </a:schemeClr>
                  </a:solidFill>
                  <a:latin typeface="华文细黑" panose="02010600040101010101" pitchFamily="2" charset="-122"/>
                  <a:ea typeface="微软雅黑" pitchFamily="34" charset="-122"/>
                  <a:sym typeface="微软雅黑" pitchFamily="34" charset="-122"/>
                </a:rPr>
                <a:t>PageRank</a:t>
              </a:r>
            </a:p>
            <a:p>
              <a:pPr algn="ctr"/>
              <a:r>
                <a:rPr lang="zh-CN" altLang="en-US" sz="1200" dirty="0">
                  <a:solidFill>
                    <a:schemeClr val="bg1">
                      <a:lumMod val="95000"/>
                    </a:schemeClr>
                  </a:solidFill>
                  <a:latin typeface="华文细黑" panose="02010600040101010101" pitchFamily="2" charset="-122"/>
                  <a:ea typeface="微软雅黑" pitchFamily="34" charset="-122"/>
                  <a:sym typeface="微软雅黑" pitchFamily="34" charset="-122"/>
                </a:rPr>
                <a:t>及其</a:t>
              </a:r>
              <a:endParaRPr lang="en-US" altLang="zh-CN" sz="1200" dirty="0">
                <a:solidFill>
                  <a:schemeClr val="bg1">
                    <a:lumMod val="95000"/>
                  </a:schemeClr>
                </a:solidFill>
                <a:latin typeface="华文细黑" panose="02010600040101010101" pitchFamily="2" charset="-122"/>
                <a:ea typeface="微软雅黑" pitchFamily="34" charset="-122"/>
                <a:sym typeface="微软雅黑" pitchFamily="34" charset="-122"/>
              </a:endParaRPr>
            </a:p>
            <a:p>
              <a:pPr algn="ctr"/>
              <a:r>
                <a:rPr lang="zh-CN" altLang="en-US" sz="1200" dirty="0">
                  <a:solidFill>
                    <a:schemeClr val="bg1">
                      <a:lumMod val="95000"/>
                    </a:schemeClr>
                  </a:solidFill>
                  <a:latin typeface="华文细黑" panose="02010600040101010101" pitchFamily="2" charset="-122"/>
                  <a:ea typeface="微软雅黑" pitchFamily="34" charset="-122"/>
                  <a:sym typeface="微软雅黑" pitchFamily="34" charset="-122"/>
                </a:rPr>
                <a:t>结果处理</a:t>
              </a:r>
            </a:p>
          </p:txBody>
        </p:sp>
      </p:grpSp>
      <p:grpSp>
        <p:nvGrpSpPr>
          <p:cNvPr id="98" name="淘宝网chenying0907出品 97"/>
          <p:cNvGrpSpPr/>
          <p:nvPr/>
        </p:nvGrpSpPr>
        <p:grpSpPr>
          <a:xfrm>
            <a:off x="4613858" y="830385"/>
            <a:ext cx="2344084" cy="1228369"/>
            <a:chOff x="2255813" y="4383987"/>
            <a:chExt cx="3127074" cy="1638300"/>
          </a:xfrm>
        </p:grpSpPr>
        <p:sp>
          <p:nvSpPr>
            <p:cNvPr id="99" name="淘宝网chenying0907出品 21"/>
            <p:cNvSpPr>
              <a:spLocks noChangeArrowheads="1"/>
            </p:cNvSpPr>
            <p:nvPr/>
          </p:nvSpPr>
          <p:spPr bwMode="auto">
            <a:xfrm>
              <a:off x="2255813" y="4383987"/>
              <a:ext cx="1638221" cy="1638300"/>
            </a:xfrm>
            <a:prstGeom prst="rect">
              <a:avLst/>
            </a:prstGeom>
            <a:solidFill>
              <a:schemeClr val="accent1">
                <a:alpha val="80000"/>
              </a:schemeClr>
            </a:solidFill>
            <a:ln>
              <a:noFill/>
            </a:ln>
          </p:spPr>
          <p:txBody>
            <a:bodyPr anchor="ctr"/>
            <a:lstStyle/>
            <a:p>
              <a:pPr algn="ctr"/>
              <a:endParaRPr lang="zh-CN" altLang="zh-CN" sz="2099" dirty="0">
                <a:solidFill>
                  <a:schemeClr val="bg1">
                    <a:lumMod val="95000"/>
                  </a:schemeClr>
                </a:solidFill>
                <a:latin typeface="华文细黑" panose="02010600040101010101" pitchFamily="2" charset="-122"/>
                <a:ea typeface="微软雅黑" pitchFamily="34" charset="-122"/>
                <a:sym typeface="宋体" pitchFamily="2" charset="-122"/>
              </a:endParaRPr>
            </a:p>
          </p:txBody>
        </p:sp>
        <p:sp>
          <p:nvSpPr>
            <p:cNvPr id="100" name="淘宝网chenying0907出品 42"/>
            <p:cNvSpPr>
              <a:spLocks noChangeArrowheads="1"/>
            </p:cNvSpPr>
            <p:nvPr/>
          </p:nvSpPr>
          <p:spPr bwMode="auto">
            <a:xfrm>
              <a:off x="4014736" y="5035522"/>
              <a:ext cx="1368151" cy="369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zh-CN" altLang="en-US" sz="1200" dirty="0">
                  <a:solidFill>
                    <a:schemeClr val="bg1">
                      <a:lumMod val="95000"/>
                    </a:schemeClr>
                  </a:solidFill>
                  <a:latin typeface="华文细黑" panose="02010600040101010101" pitchFamily="2" charset="-122"/>
                  <a:ea typeface="微软雅黑" pitchFamily="34" charset="-122"/>
                </a:rPr>
                <a:t>任务分配</a:t>
              </a:r>
              <a:endParaRPr lang="en-US" altLang="zh-CN" sz="1200" dirty="0">
                <a:solidFill>
                  <a:schemeClr val="bg1">
                    <a:lumMod val="95000"/>
                  </a:schemeClr>
                </a:solidFill>
                <a:latin typeface="华文细黑" panose="02010600040101010101" pitchFamily="2" charset="-122"/>
                <a:ea typeface="微软雅黑" pitchFamily="34" charset="-122"/>
              </a:endParaRPr>
            </a:p>
          </p:txBody>
        </p:sp>
      </p:grpSp>
      <p:grpSp>
        <p:nvGrpSpPr>
          <p:cNvPr id="102" name="淘宝网chenying0907出品 101"/>
          <p:cNvGrpSpPr/>
          <p:nvPr/>
        </p:nvGrpSpPr>
        <p:grpSpPr>
          <a:xfrm>
            <a:off x="3384370" y="3266762"/>
            <a:ext cx="1228026" cy="1228369"/>
            <a:chOff x="2266247" y="4376234"/>
            <a:chExt cx="1638221" cy="1638300"/>
          </a:xfrm>
        </p:grpSpPr>
        <p:sp>
          <p:nvSpPr>
            <p:cNvPr id="103" name="淘宝网chenying0907出品 21"/>
            <p:cNvSpPr>
              <a:spLocks noChangeArrowheads="1"/>
            </p:cNvSpPr>
            <p:nvPr/>
          </p:nvSpPr>
          <p:spPr bwMode="auto">
            <a:xfrm>
              <a:off x="2266247" y="4376234"/>
              <a:ext cx="1638221" cy="1638300"/>
            </a:xfrm>
            <a:prstGeom prst="rect">
              <a:avLst/>
            </a:prstGeom>
            <a:solidFill>
              <a:schemeClr val="accent1">
                <a:alpha val="80000"/>
              </a:schemeClr>
            </a:solidFill>
            <a:ln>
              <a:noFill/>
            </a:ln>
          </p:spPr>
          <p:txBody>
            <a:bodyPr anchor="ctr"/>
            <a:lstStyle/>
            <a:p>
              <a:pPr algn="ctr"/>
              <a:endParaRPr lang="zh-CN" altLang="zh-CN" sz="2099" dirty="0">
                <a:solidFill>
                  <a:schemeClr val="bg1">
                    <a:lumMod val="95000"/>
                  </a:schemeClr>
                </a:solidFill>
                <a:latin typeface="华文细黑" panose="02010600040101010101" pitchFamily="2" charset="-122"/>
                <a:ea typeface="微软雅黑" pitchFamily="34" charset="-122"/>
                <a:sym typeface="宋体" pitchFamily="2" charset="-122"/>
              </a:endParaRPr>
            </a:p>
          </p:txBody>
        </p:sp>
        <p:sp>
          <p:nvSpPr>
            <p:cNvPr id="104" name="淘宝网chenying0907出品 42"/>
            <p:cNvSpPr>
              <a:spLocks noChangeArrowheads="1"/>
            </p:cNvSpPr>
            <p:nvPr/>
          </p:nvSpPr>
          <p:spPr bwMode="auto">
            <a:xfrm>
              <a:off x="2390847" y="4653137"/>
              <a:ext cx="1368151" cy="8620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zh-CN" altLang="en-US" sz="1200" dirty="0">
                  <a:solidFill>
                    <a:schemeClr val="bg1">
                      <a:lumMod val="95000"/>
                    </a:schemeClr>
                  </a:solidFill>
                  <a:latin typeface="华文细黑" panose="02010600040101010101" pitchFamily="2" charset="-122"/>
                  <a:ea typeface="微软雅黑" pitchFamily="34" charset="-122"/>
                  <a:sym typeface="微软雅黑" pitchFamily="34" charset="-122"/>
                </a:rPr>
                <a:t>任务六</a:t>
              </a:r>
              <a:endParaRPr lang="en-US" altLang="zh-CN" sz="1200" dirty="0">
                <a:solidFill>
                  <a:schemeClr val="bg1">
                    <a:lumMod val="95000"/>
                  </a:schemeClr>
                </a:solidFill>
                <a:latin typeface="华文细黑" panose="02010600040101010101" pitchFamily="2" charset="-122"/>
                <a:ea typeface="微软雅黑" pitchFamily="34" charset="-122"/>
                <a:sym typeface="微软雅黑" pitchFamily="34" charset="-122"/>
              </a:endParaRPr>
            </a:p>
            <a:p>
              <a:pPr algn="ctr"/>
              <a:r>
                <a:rPr lang="zh-CN" altLang="en-US" sz="1200" dirty="0">
                  <a:solidFill>
                    <a:schemeClr val="bg1">
                      <a:lumMod val="95000"/>
                    </a:schemeClr>
                  </a:solidFill>
                  <a:latin typeface="华文细黑" panose="02010600040101010101" pitchFamily="2" charset="-122"/>
                  <a:ea typeface="微软雅黑" pitchFamily="34" charset="-122"/>
                  <a:sym typeface="微软雅黑" pitchFamily="34" charset="-122"/>
                </a:rPr>
                <a:t>实验结果</a:t>
              </a:r>
              <a:endParaRPr lang="en-US" altLang="zh-CN" sz="1200" dirty="0">
                <a:solidFill>
                  <a:schemeClr val="bg1">
                    <a:lumMod val="95000"/>
                  </a:schemeClr>
                </a:solidFill>
                <a:latin typeface="华文细黑" panose="02010600040101010101" pitchFamily="2" charset="-122"/>
                <a:ea typeface="微软雅黑" pitchFamily="34" charset="-122"/>
                <a:sym typeface="微软雅黑" pitchFamily="34" charset="-122"/>
              </a:endParaRPr>
            </a:p>
            <a:p>
              <a:pPr algn="ctr"/>
              <a:r>
                <a:rPr lang="zh-CN" altLang="en-US" sz="1200" dirty="0">
                  <a:solidFill>
                    <a:schemeClr val="bg1">
                      <a:lumMod val="95000"/>
                    </a:schemeClr>
                  </a:solidFill>
                  <a:latin typeface="华文细黑" panose="02010600040101010101" pitchFamily="2" charset="-122"/>
                  <a:ea typeface="微软雅黑" pitchFamily="34" charset="-122"/>
                  <a:sym typeface="微软雅黑" pitchFamily="34" charset="-122"/>
                </a:rPr>
                <a:t>可视化</a:t>
              </a:r>
            </a:p>
          </p:txBody>
        </p:sp>
      </p:grpSp>
      <p:grpSp>
        <p:nvGrpSpPr>
          <p:cNvPr id="105" name="淘宝网chenying0907出品 104"/>
          <p:cNvGrpSpPr/>
          <p:nvPr/>
        </p:nvGrpSpPr>
        <p:grpSpPr>
          <a:xfrm>
            <a:off x="5831141" y="2049740"/>
            <a:ext cx="1228026" cy="1228369"/>
            <a:chOff x="2255813" y="4383987"/>
            <a:chExt cx="1638221" cy="1638300"/>
          </a:xfrm>
        </p:grpSpPr>
        <p:sp>
          <p:nvSpPr>
            <p:cNvPr id="106" name="淘宝网chenying0907出品 21"/>
            <p:cNvSpPr>
              <a:spLocks noChangeArrowheads="1"/>
            </p:cNvSpPr>
            <p:nvPr/>
          </p:nvSpPr>
          <p:spPr bwMode="auto">
            <a:xfrm>
              <a:off x="2255813" y="4383987"/>
              <a:ext cx="1638221" cy="1638300"/>
            </a:xfrm>
            <a:prstGeom prst="rect">
              <a:avLst/>
            </a:prstGeom>
            <a:solidFill>
              <a:schemeClr val="accent1">
                <a:alpha val="80000"/>
              </a:schemeClr>
            </a:solidFill>
            <a:ln>
              <a:noFill/>
            </a:ln>
          </p:spPr>
          <p:txBody>
            <a:bodyPr anchor="ctr"/>
            <a:lstStyle/>
            <a:p>
              <a:pPr algn="ctr"/>
              <a:endParaRPr lang="zh-CN" altLang="zh-CN" sz="2099" dirty="0">
                <a:solidFill>
                  <a:schemeClr val="bg1">
                    <a:lumMod val="95000"/>
                  </a:schemeClr>
                </a:solidFill>
                <a:latin typeface="华文细黑" panose="02010600040101010101" pitchFamily="2" charset="-122"/>
                <a:ea typeface="微软雅黑" pitchFamily="34" charset="-122"/>
                <a:sym typeface="宋体" pitchFamily="2" charset="-122"/>
              </a:endParaRPr>
            </a:p>
          </p:txBody>
        </p:sp>
        <p:sp>
          <p:nvSpPr>
            <p:cNvPr id="107" name="淘宝网chenying0907出品 42"/>
            <p:cNvSpPr>
              <a:spLocks noChangeArrowheads="1"/>
            </p:cNvSpPr>
            <p:nvPr/>
          </p:nvSpPr>
          <p:spPr bwMode="auto">
            <a:xfrm>
              <a:off x="2390847" y="4653136"/>
              <a:ext cx="1368151" cy="11083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zh-CN" altLang="en-US" sz="1200" dirty="0">
                  <a:solidFill>
                    <a:schemeClr val="bg1">
                      <a:lumMod val="95000"/>
                    </a:schemeClr>
                  </a:solidFill>
                  <a:latin typeface="华文细黑" panose="02010600040101010101" pitchFamily="2" charset="-122"/>
                  <a:ea typeface="微软雅黑" pitchFamily="34" charset="-122"/>
                </a:rPr>
                <a:t>任务五</a:t>
              </a:r>
              <a:endParaRPr lang="en-US" altLang="zh-CN" sz="1200" dirty="0">
                <a:solidFill>
                  <a:schemeClr val="bg1">
                    <a:lumMod val="95000"/>
                  </a:schemeClr>
                </a:solidFill>
                <a:latin typeface="华文细黑" panose="02010600040101010101" pitchFamily="2" charset="-122"/>
                <a:ea typeface="微软雅黑" pitchFamily="34" charset="-122"/>
              </a:endParaRPr>
            </a:p>
            <a:p>
              <a:pPr algn="ctr"/>
              <a:r>
                <a:rPr lang="zh-CN" altLang="en-US" sz="1200" dirty="0">
                  <a:solidFill>
                    <a:schemeClr val="bg1">
                      <a:lumMod val="95000"/>
                    </a:schemeClr>
                  </a:solidFill>
                  <a:latin typeface="华文细黑" panose="02010600040101010101" pitchFamily="2" charset="-122"/>
                  <a:ea typeface="微软雅黑" pitchFamily="34" charset="-122"/>
                  <a:sym typeface="微软雅黑" pitchFamily="34" charset="-122"/>
                </a:rPr>
                <a:t>标签传播</a:t>
              </a:r>
              <a:endParaRPr lang="en-US" altLang="zh-CN" sz="1200" dirty="0">
                <a:solidFill>
                  <a:schemeClr val="bg1">
                    <a:lumMod val="95000"/>
                  </a:schemeClr>
                </a:solidFill>
                <a:latin typeface="华文细黑" panose="02010600040101010101" pitchFamily="2" charset="-122"/>
                <a:ea typeface="微软雅黑" pitchFamily="34" charset="-122"/>
                <a:sym typeface="微软雅黑" pitchFamily="34" charset="-122"/>
              </a:endParaRPr>
            </a:p>
            <a:p>
              <a:pPr algn="ctr"/>
              <a:r>
                <a:rPr lang="zh-CN" altLang="en-US" sz="1200" dirty="0">
                  <a:solidFill>
                    <a:schemeClr val="bg1">
                      <a:lumMod val="95000"/>
                    </a:schemeClr>
                  </a:solidFill>
                  <a:latin typeface="华文细黑" panose="02010600040101010101" pitchFamily="2" charset="-122"/>
                  <a:ea typeface="微软雅黑" pitchFamily="34" charset="-122"/>
                  <a:sym typeface="微软雅黑" pitchFamily="34" charset="-122"/>
                </a:rPr>
                <a:t>及其</a:t>
              </a:r>
              <a:endParaRPr lang="en-US" altLang="zh-CN" sz="1200" dirty="0">
                <a:solidFill>
                  <a:schemeClr val="bg1">
                    <a:lumMod val="95000"/>
                  </a:schemeClr>
                </a:solidFill>
                <a:latin typeface="华文细黑" panose="02010600040101010101" pitchFamily="2" charset="-122"/>
                <a:ea typeface="微软雅黑" pitchFamily="34" charset="-122"/>
                <a:sym typeface="微软雅黑" pitchFamily="34" charset="-122"/>
              </a:endParaRPr>
            </a:p>
            <a:p>
              <a:pPr algn="ctr"/>
              <a:r>
                <a:rPr lang="zh-CN" altLang="en-US" sz="1200" dirty="0">
                  <a:solidFill>
                    <a:schemeClr val="bg1">
                      <a:lumMod val="95000"/>
                    </a:schemeClr>
                  </a:solidFill>
                  <a:latin typeface="华文细黑" panose="02010600040101010101" pitchFamily="2" charset="-122"/>
                  <a:ea typeface="微软雅黑" pitchFamily="34" charset="-122"/>
                  <a:sym typeface="微软雅黑" pitchFamily="34" charset="-122"/>
                </a:rPr>
                <a:t>结果处理</a:t>
              </a:r>
            </a:p>
          </p:txBody>
        </p:sp>
      </p:grpSp>
      <p:cxnSp>
        <p:nvCxnSpPr>
          <p:cNvPr id="8" name="淘宝网chenying0907出品 7"/>
          <p:cNvCxnSpPr/>
          <p:nvPr/>
        </p:nvCxnSpPr>
        <p:spPr>
          <a:xfrm>
            <a:off x="558710" y="1006028"/>
            <a:ext cx="2178045"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37" name="淘宝网chenying0907出品 101">
            <a:extLst>
              <a:ext uri="{FF2B5EF4-FFF2-40B4-BE49-F238E27FC236}">
                <a16:creationId xmlns:a16="http://schemas.microsoft.com/office/drawing/2014/main" id="{D71B78C7-7563-47E8-898F-30E7D00C6DC7}"/>
              </a:ext>
            </a:extLst>
          </p:cNvPr>
          <p:cNvGrpSpPr/>
          <p:nvPr/>
        </p:nvGrpSpPr>
        <p:grpSpPr>
          <a:xfrm>
            <a:off x="7047463" y="829578"/>
            <a:ext cx="1228026" cy="1228369"/>
            <a:chOff x="2237331" y="4374748"/>
            <a:chExt cx="1638221" cy="1638300"/>
          </a:xfrm>
        </p:grpSpPr>
        <p:sp>
          <p:nvSpPr>
            <p:cNvPr id="38" name="淘宝网chenying0907出品 21">
              <a:extLst>
                <a:ext uri="{FF2B5EF4-FFF2-40B4-BE49-F238E27FC236}">
                  <a16:creationId xmlns:a16="http://schemas.microsoft.com/office/drawing/2014/main" id="{286189B5-4069-4B65-86E4-62A57D71D0FB}"/>
                </a:ext>
              </a:extLst>
            </p:cNvPr>
            <p:cNvSpPr>
              <a:spLocks noChangeArrowheads="1"/>
            </p:cNvSpPr>
            <p:nvPr/>
          </p:nvSpPr>
          <p:spPr bwMode="auto">
            <a:xfrm>
              <a:off x="2237331" y="4374748"/>
              <a:ext cx="1638221" cy="1638300"/>
            </a:xfrm>
            <a:prstGeom prst="rect">
              <a:avLst/>
            </a:prstGeom>
            <a:solidFill>
              <a:schemeClr val="accent1">
                <a:alpha val="80000"/>
              </a:schemeClr>
            </a:solidFill>
            <a:ln>
              <a:noFill/>
            </a:ln>
          </p:spPr>
          <p:txBody>
            <a:bodyPr anchor="ctr"/>
            <a:lstStyle/>
            <a:p>
              <a:pPr algn="ctr"/>
              <a:endParaRPr lang="zh-CN" altLang="zh-CN" sz="2099" dirty="0">
                <a:solidFill>
                  <a:schemeClr val="bg1">
                    <a:lumMod val="95000"/>
                  </a:schemeClr>
                </a:solidFill>
                <a:latin typeface="华文细黑" panose="02010600040101010101" pitchFamily="2" charset="-122"/>
                <a:ea typeface="微软雅黑" pitchFamily="34" charset="-122"/>
                <a:sym typeface="宋体" pitchFamily="2" charset="-122"/>
              </a:endParaRPr>
            </a:p>
          </p:txBody>
        </p:sp>
        <p:sp>
          <p:nvSpPr>
            <p:cNvPr id="39" name="淘宝网chenying0907出品 42">
              <a:extLst>
                <a:ext uri="{FF2B5EF4-FFF2-40B4-BE49-F238E27FC236}">
                  <a16:creationId xmlns:a16="http://schemas.microsoft.com/office/drawing/2014/main" id="{D1BACECC-2D36-4001-BE54-B4C4DF25726C}"/>
                </a:ext>
              </a:extLst>
            </p:cNvPr>
            <p:cNvSpPr>
              <a:spLocks noChangeArrowheads="1"/>
            </p:cNvSpPr>
            <p:nvPr/>
          </p:nvSpPr>
          <p:spPr bwMode="auto">
            <a:xfrm>
              <a:off x="2354716" y="4763961"/>
              <a:ext cx="1368151" cy="6157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zh-CN" altLang="en-US" sz="1200" dirty="0">
                  <a:solidFill>
                    <a:schemeClr val="bg1">
                      <a:lumMod val="95000"/>
                    </a:schemeClr>
                  </a:solidFill>
                  <a:latin typeface="华文细黑" panose="02010600040101010101" pitchFamily="2" charset="-122"/>
                  <a:ea typeface="微软雅黑" pitchFamily="34" charset="-122"/>
                </a:rPr>
                <a:t>任务一</a:t>
              </a:r>
              <a:endParaRPr lang="en-US" altLang="zh-CN" sz="1200" dirty="0">
                <a:solidFill>
                  <a:schemeClr val="bg1">
                    <a:lumMod val="95000"/>
                  </a:schemeClr>
                </a:solidFill>
                <a:latin typeface="华文细黑" panose="02010600040101010101" pitchFamily="2" charset="-122"/>
                <a:ea typeface="微软雅黑" pitchFamily="34" charset="-122"/>
              </a:endParaRPr>
            </a:p>
            <a:p>
              <a:pPr algn="ctr"/>
              <a:r>
                <a:rPr lang="zh-CN" altLang="en-US" sz="1200" dirty="0">
                  <a:solidFill>
                    <a:schemeClr val="bg1">
                      <a:lumMod val="95000"/>
                    </a:schemeClr>
                  </a:solidFill>
                  <a:latin typeface="华文细黑" panose="02010600040101010101" pitchFamily="2" charset="-122"/>
                  <a:ea typeface="微软雅黑" pitchFamily="34" charset="-122"/>
                </a:rPr>
                <a:t>姓名抽取</a:t>
              </a:r>
              <a:endParaRPr lang="en-US" altLang="zh-CN" sz="1200" dirty="0">
                <a:solidFill>
                  <a:schemeClr val="bg1">
                    <a:lumMod val="95000"/>
                  </a:schemeClr>
                </a:solidFill>
                <a:latin typeface="华文细黑" panose="02010600040101010101" pitchFamily="2" charset="-122"/>
                <a:ea typeface="微软雅黑" pitchFamily="34" charset="-122"/>
              </a:endParaRPr>
            </a:p>
          </p:txBody>
        </p:sp>
      </p:grpSp>
      <p:sp>
        <p:nvSpPr>
          <p:cNvPr id="7" name="淘宝网chenying0907出品 42">
            <a:extLst>
              <a:ext uri="{FF2B5EF4-FFF2-40B4-BE49-F238E27FC236}">
                <a16:creationId xmlns:a16="http://schemas.microsoft.com/office/drawing/2014/main" id="{4CF12E38-C108-4C55-8F12-5EDDA1D4D3B9}"/>
              </a:ext>
            </a:extLst>
          </p:cNvPr>
          <p:cNvSpPr>
            <a:spLocks noChangeArrowheads="1"/>
          </p:cNvSpPr>
          <p:nvPr/>
        </p:nvSpPr>
        <p:spPr bwMode="auto">
          <a:xfrm>
            <a:off x="4708752" y="1293754"/>
            <a:ext cx="1025579" cy="288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zh-CN" altLang="en-US" sz="1274" dirty="0">
                <a:solidFill>
                  <a:schemeClr val="bg1">
                    <a:lumMod val="95000"/>
                  </a:schemeClr>
                </a:solidFill>
                <a:latin typeface="华文细黑" panose="02010600040101010101" pitchFamily="2" charset="-122"/>
                <a:ea typeface="微软雅黑" pitchFamily="34" charset="-122"/>
                <a:sym typeface="微软雅黑" pitchFamily="34" charset="-122"/>
              </a:rPr>
              <a:t>实验概述</a:t>
            </a:r>
          </a:p>
        </p:txBody>
      </p:sp>
    </p:spTree>
    <p:extLst>
      <p:ext uri="{BB962C8B-B14F-4D97-AF65-F5344CB8AC3E}">
        <p14:creationId xmlns:p14="http://schemas.microsoft.com/office/powerpoint/2010/main" val="2484583069"/>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additive="base">
                                        <p:cTn id="7" dur="500" fill="hold"/>
                                        <p:tgtEl>
                                          <p:spTgt spid="60"/>
                                        </p:tgtEl>
                                        <p:attrNameLst>
                                          <p:attrName>ppt_x</p:attrName>
                                        </p:attrNameLst>
                                      </p:cBhvr>
                                      <p:tavLst>
                                        <p:tav tm="0">
                                          <p:val>
                                            <p:strVal val="0-#ppt_w/2"/>
                                          </p:val>
                                        </p:tav>
                                        <p:tav tm="100000">
                                          <p:val>
                                            <p:strVal val="#ppt_x"/>
                                          </p:val>
                                        </p:tav>
                                      </p:tavLst>
                                    </p:anim>
                                    <p:anim calcmode="lin" valueType="num">
                                      <p:cBhvr additive="base">
                                        <p:cTn id="8" dur="500" fill="hold"/>
                                        <p:tgtEl>
                                          <p:spTgt spid="60"/>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10" presetClass="entr" presetSubtype="0" fill="hold" nodeType="withEffect">
                                  <p:stCondLst>
                                    <p:cond delay="500"/>
                                  </p:stCondLst>
                                  <p:childTnLst>
                                    <p:set>
                                      <p:cBhvr>
                                        <p:cTn id="14" dur="1" fill="hold">
                                          <p:stCondLst>
                                            <p:cond delay="0"/>
                                          </p:stCondLst>
                                        </p:cTn>
                                        <p:tgtEl>
                                          <p:spTgt spid="43"/>
                                        </p:tgtEl>
                                        <p:attrNameLst>
                                          <p:attrName>style.visibility</p:attrName>
                                        </p:attrNameLst>
                                      </p:cBhvr>
                                      <p:to>
                                        <p:strVal val="visible"/>
                                      </p:to>
                                    </p:set>
                                    <p:animEffect transition="in" filter="fade">
                                      <p:cBhvr>
                                        <p:cTn id="15" dur="1500"/>
                                        <p:tgtEl>
                                          <p:spTgt spid="43"/>
                                        </p:tgtEl>
                                      </p:cBhvr>
                                    </p:animEffect>
                                  </p:childTnLst>
                                </p:cTn>
                              </p:par>
                              <p:par>
                                <p:cTn id="16" presetID="8" presetClass="emph" presetSubtype="0" decel="58000" fill="hold" nodeType="withEffect">
                                  <p:stCondLst>
                                    <p:cond delay="500"/>
                                  </p:stCondLst>
                                  <p:childTnLst>
                                    <p:animRot by="-21600000">
                                      <p:cBhvr>
                                        <p:cTn id="17" dur="1500" fill="hold"/>
                                        <p:tgtEl>
                                          <p:spTgt spid="43"/>
                                        </p:tgtEl>
                                        <p:attrNameLst>
                                          <p:attrName>r</p:attrName>
                                        </p:attrNameLst>
                                      </p:cBhvr>
                                    </p:animRot>
                                  </p:childTnLst>
                                </p:cTn>
                              </p:par>
                              <p:par>
                                <p:cTn id="18" presetID="0" presetClass="path" presetSubtype="0" accel="50000" decel="50000" fill="hold" nodeType="withEffect">
                                  <p:stCondLst>
                                    <p:cond delay="500"/>
                                  </p:stCondLst>
                                  <p:childTnLst>
                                    <p:animMotion origin="layout" path="M -0.475 -0.47408 C -0.47188 -0.46575 -0.46893 -0.45957 -0.46563 -0.45186 C -0.46094 -0.44136 -0.45938 -0.43334 -0.45313 -0.42593 C -0.45191 -0.41914 -0.44445 -0.40618 -0.44063 -0.40371 C -0.43455 -0.39291 -0.42605 -0.37963 -0.41771 -0.37593 C -0.41146 -0.3676 -0.40452 -0.36389 -0.39688 -0.36112 C -0.37917 -0.34538 -0.35261 -0.34167 -0.33334 -0.34075 C -0.27552 -0.33889 -0.21736 -0.33828 -0.15938 -0.33704 C -0.14479 -0.33334 -0.12986 -0.33056 -0.11563 -0.32408 C -0.11111 -0.31883 -0.10521 -0.31605 -0.1 -0.31297 C -0.09479 -0.30371 -0.08959 -0.29445 -0.08438 -0.28519 C -0.08091 -0.27902 -0.07969 -0.27099 -0.07604 -0.26482 C -0.07604 -0.26235 -0.07604 -0.25957 -0.075 -0.25741 C -0.07414 -0.2534 -0.07084 -0.2463 -0.07084 -0.24599 C -0.06979 -0.23889 -0.06997 -0.23828 -0.06771 -0.23149 C -0.06667 -0.22778 -0.06354 -0.22038 -0.06354 -0.22007 C -0.06216 -0.21081 -0.05938 -0.20093 -0.05625 -0.1926 C -0.05434 -0.18766 -0.05018 -0.17778 -0.05018 -0.17747 C -0.04636 -0.15896 -0.03941 -0.14136 -0.03542 -0.12223 C -0.0316 -0.10433 -0.02848 -0.08488 -0.025 -0.06667 C -0.02414 -0.06235 -0.02223 -0.05957 -0.02084 -0.05556 C -0.01789 -0.04507 -0.01407 -0.03581 -0.01042 -0.02593 C -0.00747 -0.01729 -0.00504 -0.00896 3.33333E-6 4.69136E-6 " pathEditMode="relative" rAng="0" ptsTypes="AAAAAAAAAAAAAAAAAAAAAAA">
                                      <p:cBhvr>
                                        <p:cTn id="19" dur="1500" fill="hold"/>
                                        <p:tgtEl>
                                          <p:spTgt spid="43"/>
                                        </p:tgtEl>
                                        <p:attrNameLst>
                                          <p:attrName>ppt_x</p:attrName>
                                          <p:attrName>ppt_y</p:attrName>
                                        </p:attrNameLst>
                                      </p:cBhvr>
                                      <p:rCtr x="23750" y="23704"/>
                                    </p:animMotion>
                                  </p:childTnLst>
                                </p:cTn>
                              </p:par>
                              <p:par>
                                <p:cTn id="20" presetID="10" presetClass="entr" presetSubtype="0" fill="hold" nodeType="withEffect">
                                  <p:stCondLst>
                                    <p:cond delay="50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1500"/>
                                        <p:tgtEl>
                                          <p:spTgt spid="2"/>
                                        </p:tgtEl>
                                      </p:cBhvr>
                                    </p:animEffect>
                                  </p:childTnLst>
                                </p:cTn>
                              </p:par>
                              <p:par>
                                <p:cTn id="23" presetID="8" presetClass="emph" presetSubtype="0" decel="58000" fill="hold" nodeType="withEffect">
                                  <p:stCondLst>
                                    <p:cond delay="500"/>
                                  </p:stCondLst>
                                  <p:childTnLst>
                                    <p:animRot by="-21600000">
                                      <p:cBhvr>
                                        <p:cTn id="24" dur="1500" fill="hold"/>
                                        <p:tgtEl>
                                          <p:spTgt spid="2"/>
                                        </p:tgtEl>
                                        <p:attrNameLst>
                                          <p:attrName>r</p:attrName>
                                        </p:attrNameLst>
                                      </p:cBhvr>
                                    </p:animRot>
                                  </p:childTnLst>
                                </p:cTn>
                              </p:par>
                              <p:par>
                                <p:cTn id="25" presetID="0" presetClass="path" presetSubtype="0" accel="50000" decel="50000" fill="hold" nodeType="withEffect">
                                  <p:stCondLst>
                                    <p:cond delay="500"/>
                                  </p:stCondLst>
                                  <p:childTnLst>
                                    <p:animMotion origin="layout" path="M -0.475 -0.47408 C -0.47187 -0.46574 -0.46892 -0.45957 -0.46562 -0.45185 C -0.46094 -0.44136 -0.45937 -0.43334 -0.45312 -0.42593 C -0.45191 -0.41914 -0.44444 -0.40618 -0.44062 -0.40371 C -0.43455 -0.3929 -0.42604 -0.37963 -0.41771 -0.37593 C -0.41146 -0.3676 -0.40451 -0.36389 -0.39687 -0.36111 C -0.37916 -0.34537 -0.3526 -0.34167 -0.33333 -0.34074 C -0.27552 -0.33889 -0.21736 -0.33827 -0.15937 -0.33704 C -0.14479 -0.33334 -0.12986 -0.33056 -0.11562 -0.32408 C -0.11111 -0.31883 -0.10521 -0.31605 -0.1 -0.31297 C -0.09479 -0.30371 -0.08958 -0.29445 -0.08437 -0.28519 C -0.0809 -0.27902 -0.07969 -0.27099 -0.07604 -0.26482 C -0.07587 -0.26235 -0.07587 -0.25957 -0.075 -0.25741 C -0.07413 -0.2534 -0.07083 -0.2463 -0.07083 -0.2463 C -0.06979 -0.23889 -0.06996 -0.23827 -0.06771 -0.23148 C -0.06666 -0.22778 -0.06354 -0.22037 -0.06354 -0.22037 C -0.06215 -0.21081 -0.05937 -0.20093 -0.05625 -0.1926 C -0.05434 -0.18766 -0.05017 -0.17778 -0.05017 -0.17778 C -0.04635 -0.15895 -0.03941 -0.14136 -0.03541 -0.12223 C -0.0316 -0.10432 -0.02847 -0.08488 -0.025 -0.06667 C -0.02413 -0.06235 -0.02205 -0.05957 -0.02083 -0.05556 C -0.01788 -0.04506 -0.01406 -0.03581 -0.01041 -0.02593 C -0.00746 -0.01729 -0.00503 -0.00895 5.55556E-7 -2.46914E-7 " pathEditMode="relative" ptsTypes="ffffffffffffffffffffffA">
                                      <p:cBhvr>
                                        <p:cTn id="26" dur="1500" fill="hold"/>
                                        <p:tgtEl>
                                          <p:spTgt spid="2"/>
                                        </p:tgtEl>
                                        <p:attrNameLst>
                                          <p:attrName>ppt_x</p:attrName>
                                          <p:attrName>ppt_y</p:attrName>
                                        </p:attrNameLst>
                                      </p:cBhvr>
                                    </p:animMotion>
                                  </p:childTnLst>
                                </p:cTn>
                              </p:par>
                              <p:par>
                                <p:cTn id="27" presetID="10" presetClass="entr" presetSubtype="0" fill="hold" nodeType="withEffect">
                                  <p:stCondLst>
                                    <p:cond delay="500"/>
                                  </p:stCondLst>
                                  <p:childTnLst>
                                    <p:set>
                                      <p:cBhvr>
                                        <p:cTn id="28" dur="1" fill="hold">
                                          <p:stCondLst>
                                            <p:cond delay="0"/>
                                          </p:stCondLst>
                                        </p:cTn>
                                        <p:tgtEl>
                                          <p:spTgt spid="88"/>
                                        </p:tgtEl>
                                        <p:attrNameLst>
                                          <p:attrName>style.visibility</p:attrName>
                                        </p:attrNameLst>
                                      </p:cBhvr>
                                      <p:to>
                                        <p:strVal val="visible"/>
                                      </p:to>
                                    </p:set>
                                    <p:animEffect transition="in" filter="fade">
                                      <p:cBhvr>
                                        <p:cTn id="29" dur="1500"/>
                                        <p:tgtEl>
                                          <p:spTgt spid="88"/>
                                        </p:tgtEl>
                                      </p:cBhvr>
                                    </p:animEffect>
                                  </p:childTnLst>
                                </p:cTn>
                              </p:par>
                              <p:par>
                                <p:cTn id="30" presetID="8" presetClass="emph" presetSubtype="0" decel="58000" fill="hold" nodeType="withEffect">
                                  <p:stCondLst>
                                    <p:cond delay="500"/>
                                  </p:stCondLst>
                                  <p:childTnLst>
                                    <p:animRot by="-21600000">
                                      <p:cBhvr>
                                        <p:cTn id="31" dur="1500" fill="hold"/>
                                        <p:tgtEl>
                                          <p:spTgt spid="88"/>
                                        </p:tgtEl>
                                        <p:attrNameLst>
                                          <p:attrName>r</p:attrName>
                                        </p:attrNameLst>
                                      </p:cBhvr>
                                    </p:animRot>
                                  </p:childTnLst>
                                </p:cTn>
                              </p:par>
                              <p:par>
                                <p:cTn id="32" presetID="0" presetClass="path" presetSubtype="0" accel="50000" decel="50000" fill="hold" nodeType="withEffect">
                                  <p:stCondLst>
                                    <p:cond delay="500"/>
                                  </p:stCondLst>
                                  <p:childTnLst>
                                    <p:animMotion origin="layout" path="M -0.475 -0.47407 C -0.47187 -0.46574 -0.46892 -0.45957 -0.46562 -0.45185 C -0.46093 -0.44136 -0.45937 -0.43333 -0.45312 -0.42592 C -0.45191 -0.41913 -0.44444 -0.40617 -0.44062 -0.4037 C -0.43455 -0.3929 -0.42604 -0.37963 -0.41771 -0.37592 C -0.41146 -0.36759 -0.40451 -0.36389 -0.39687 -0.36111 C -0.37916 -0.34537 -0.3526 -0.34166 -0.33333 -0.34074 C -0.27552 -0.33889 -0.21736 -0.33827 -0.15937 -0.33703 C -0.14479 -0.33333 -0.12986 -0.33055 -0.11562 -0.32407 C -0.11111 -0.31882 -0.10521 -0.31605 -0.1 -0.31296 C -0.09479 -0.3037 -0.08958 -0.29444 -0.08437 -0.28518 C -0.0809 -0.27901 -0.07968 -0.27099 -0.07604 -0.26481 C -0.07604 -0.26234 -0.07604 -0.25957 -0.075 -0.25741 C -0.07413 -0.25339 -0.07083 -0.24629 -0.07083 -0.24599 C -0.06979 -0.23889 -0.06996 -0.23827 -0.06771 -0.23148 C -0.06666 -0.22778 -0.06354 -0.22037 -0.06354 -0.22006 C -0.06215 -0.2108 -0.05937 -0.20092 -0.05625 -0.19259 C -0.05434 -0.18765 -0.05017 -0.17778 -0.05017 -0.17747 C -0.04635 -0.15895 -0.03941 -0.14136 -0.03541 -0.12222 C -0.03159 -0.10432 -0.02847 -0.08487 -0.025 -0.06666 C -0.02413 -0.06234 -0.02222 -0.05957 -0.02083 -0.05555 C -0.01788 -0.04506 -0.01406 -0.0358 -0.01041 -0.02592 C -0.00746 -0.01728 -0.00503 -0.00895 -2.5E-6 -2.34568E-6 " pathEditMode="relative" rAng="0" ptsTypes="AAAAAAAAAAAAAAAAAAAAAAA">
                                      <p:cBhvr>
                                        <p:cTn id="33" dur="1500" fill="hold"/>
                                        <p:tgtEl>
                                          <p:spTgt spid="88"/>
                                        </p:tgtEl>
                                        <p:attrNameLst>
                                          <p:attrName>ppt_x</p:attrName>
                                          <p:attrName>ppt_y</p:attrName>
                                        </p:attrNameLst>
                                      </p:cBhvr>
                                      <p:rCtr x="23750" y="23704"/>
                                    </p:animMotion>
                                  </p:childTnLst>
                                </p:cTn>
                              </p:par>
                              <p:par>
                                <p:cTn id="34" presetID="10" presetClass="entr" presetSubtype="0" fill="hold" nodeType="withEffect">
                                  <p:stCondLst>
                                    <p:cond delay="500"/>
                                  </p:stCondLst>
                                  <p:childTnLst>
                                    <p:set>
                                      <p:cBhvr>
                                        <p:cTn id="35" dur="1" fill="hold">
                                          <p:stCondLst>
                                            <p:cond delay="0"/>
                                          </p:stCondLst>
                                        </p:cTn>
                                        <p:tgtEl>
                                          <p:spTgt spid="3"/>
                                        </p:tgtEl>
                                        <p:attrNameLst>
                                          <p:attrName>style.visibility</p:attrName>
                                        </p:attrNameLst>
                                      </p:cBhvr>
                                      <p:to>
                                        <p:strVal val="visible"/>
                                      </p:to>
                                    </p:set>
                                    <p:animEffect transition="in" filter="fade">
                                      <p:cBhvr>
                                        <p:cTn id="36" dur="1500"/>
                                        <p:tgtEl>
                                          <p:spTgt spid="3"/>
                                        </p:tgtEl>
                                      </p:cBhvr>
                                    </p:animEffect>
                                  </p:childTnLst>
                                </p:cTn>
                              </p:par>
                              <p:par>
                                <p:cTn id="37" presetID="8" presetClass="emph" presetSubtype="0" decel="58000" fill="hold" nodeType="withEffect">
                                  <p:stCondLst>
                                    <p:cond delay="500"/>
                                  </p:stCondLst>
                                  <p:childTnLst>
                                    <p:animRot by="21600000">
                                      <p:cBhvr>
                                        <p:cTn id="38" dur="1500" fill="hold"/>
                                        <p:tgtEl>
                                          <p:spTgt spid="3"/>
                                        </p:tgtEl>
                                        <p:attrNameLst>
                                          <p:attrName>r</p:attrName>
                                        </p:attrNameLst>
                                      </p:cBhvr>
                                    </p:animRot>
                                  </p:childTnLst>
                                </p:cTn>
                              </p:par>
                              <p:par>
                                <p:cTn id="39" presetID="0" presetClass="path" presetSubtype="0" accel="50000" decel="50000" fill="hold" nodeType="withEffect">
                                  <p:stCondLst>
                                    <p:cond delay="500"/>
                                  </p:stCondLst>
                                  <p:childTnLst>
                                    <p:animMotion origin="layout" path="M -0.15 -0.42778 C -0.14236 -0.41173 -0.13542 -0.39475 -0.12708 -0.37963 C -0.11684 -0.36111 -0.10521 -0.34815 -0.09375 -0.33333 C -0.08472 -0.3216 -0.07708 -0.3071 -0.06875 -0.29444 C -0.05799 -0.27839 -0.05417 -0.2537 -0.04479 -0.23704 C -0.04254 -0.22531 -0.03924 -0.2179 -0.03438 -0.20926 C -0.02899 -0.1858 -0.01684 -0.16852 -0.00938 -0.1463 C -0.00347 -0.12901 0.00347 -0.1108 0.01042 -0.09444 C 0.01302 -0.07623 0.01354 -0.07593 0.01146 -0.05 C 0.01094 -0.04414 0.00729 -0.03333 0.00625 -0.02778 C 0.00503 -0.0216 0.00451 -0.01543 0.00312 -0.00926 C 0.00087 0.00031 0.00104 -0.00679 1.94444E-6 1.85185E-6 " pathEditMode="relative" ptsTypes="fffffffffffA">
                                      <p:cBhvr>
                                        <p:cTn id="40" dur="1500" fill="hold"/>
                                        <p:tgtEl>
                                          <p:spTgt spid="3"/>
                                        </p:tgtEl>
                                        <p:attrNameLst>
                                          <p:attrName>ppt_x</p:attrName>
                                          <p:attrName>ppt_y</p:attrName>
                                        </p:attrNameLst>
                                      </p:cBhvr>
                                    </p:animMotion>
                                  </p:childTnLst>
                                </p:cTn>
                              </p:par>
                              <p:par>
                                <p:cTn id="41" presetID="10" presetClass="entr" presetSubtype="0" fill="hold" nodeType="withEffect">
                                  <p:stCondLst>
                                    <p:cond delay="500"/>
                                  </p:stCondLst>
                                  <p:childTnLst>
                                    <p:set>
                                      <p:cBhvr>
                                        <p:cTn id="42" dur="1" fill="hold">
                                          <p:stCondLst>
                                            <p:cond delay="0"/>
                                          </p:stCondLst>
                                        </p:cTn>
                                        <p:tgtEl>
                                          <p:spTgt spid="6"/>
                                        </p:tgtEl>
                                        <p:attrNameLst>
                                          <p:attrName>style.visibility</p:attrName>
                                        </p:attrNameLst>
                                      </p:cBhvr>
                                      <p:to>
                                        <p:strVal val="visible"/>
                                      </p:to>
                                    </p:set>
                                    <p:animEffect transition="in" filter="fade">
                                      <p:cBhvr>
                                        <p:cTn id="43" dur="1500"/>
                                        <p:tgtEl>
                                          <p:spTgt spid="6"/>
                                        </p:tgtEl>
                                      </p:cBhvr>
                                    </p:animEffect>
                                  </p:childTnLst>
                                </p:cTn>
                              </p:par>
                              <p:par>
                                <p:cTn id="44" presetID="8" presetClass="emph" presetSubtype="0" decel="58000" fill="hold" nodeType="withEffect">
                                  <p:stCondLst>
                                    <p:cond delay="500"/>
                                  </p:stCondLst>
                                  <p:childTnLst>
                                    <p:animRot by="-21600000">
                                      <p:cBhvr>
                                        <p:cTn id="45" dur="1500" fill="hold"/>
                                        <p:tgtEl>
                                          <p:spTgt spid="6"/>
                                        </p:tgtEl>
                                        <p:attrNameLst>
                                          <p:attrName>r</p:attrName>
                                        </p:attrNameLst>
                                      </p:cBhvr>
                                    </p:animRot>
                                  </p:childTnLst>
                                </p:cTn>
                              </p:par>
                              <p:par>
                                <p:cTn id="46" presetID="0" presetClass="path" presetSubtype="0" accel="50000" decel="50000" fill="hold" nodeType="withEffect">
                                  <p:stCondLst>
                                    <p:cond delay="500"/>
                                  </p:stCondLst>
                                  <p:childTnLst>
                                    <p:animMotion origin="layout" path="M 0.11042 -0.79259 C 0.11476 -0.775 0.11701 -0.75617 0.12187 -0.73889 C 0.13038 -0.70864 0.13837 -0.67809 0.14479 -0.6463 C 0.14739 -0.63364 0.14809 -0.62191 0.15104 -0.60926 C 0.15642 -0.56204 0.14878 -0.61913 0.15833 -0.57438 C 0.1592 -0.57006 0.15868 -0.56574 0.15937 -0.56111 C 0.16007 -0.55586 0.16163 -0.55123 0.1625 -0.5463 C 0.16337 -0.54197 0.16389 -0.53765 0.16458 -0.53333 C 0.16719 -0.51512 0.16875 -0.4966 0.17292 -0.47963 C 0.17552 -0.45278 0.17187 -0.48642 0.17708 -0.45555 C 0.17899 -0.44444 0.17986 -0.43333 0.18229 -0.42222 C 0.18368 -0.40401 0.18437 -0.39413 0.1875 -0.37809 C 0.18958 -0.2963 0.19739 -0.18148 0.15208 -0.12778 C 0.14948 -0.12099 0.14705 -0.11728 0.14271 -0.11481 C 0.13958 -0.10926 0.1375 -0.10617 0.13333 -0.1037 C 0.1243 -0.09167 0.13437 -0.10339 0.12396 -0.0963 C 0.12101 -0.09444 0.11858 -0.09074 0.11562 -0.08889 C 0.11458 -0.08827 0.11354 -0.08765 0.1125 -0.08704 C 0.10399 -0.07191 0.11493 -0.0895 0.10521 -0.07963 C 0.10399 -0.07839 0.1033 -0.07531 0.10208 -0.07407 C 0.10017 -0.07222 0.09583 -0.07037 0.09583 -0.07006 C 0.09062 -0.06358 0.08576 -0.06204 0.08021 -0.05555 C 0.06267 -0.03488 0.04219 -0.02376 0.02187 -0.01481 C 0.01493 -0.00648 0.00868 -0.00648 1.11111E-6 -1.23457E-6 " pathEditMode="relative" rAng="0" ptsTypes="AAAAAAAAAAAAAAAAAAAAAAAA">
                                      <p:cBhvr>
                                        <p:cTn id="47" dur="1500" fill="hold"/>
                                        <p:tgtEl>
                                          <p:spTgt spid="6"/>
                                        </p:tgtEl>
                                        <p:attrNameLst>
                                          <p:attrName>ppt_x</p:attrName>
                                          <p:attrName>ppt_y</p:attrName>
                                        </p:attrNameLst>
                                      </p:cBhvr>
                                      <p:rCtr x="-1580" y="39630"/>
                                    </p:animMotion>
                                  </p:childTnLst>
                                </p:cTn>
                              </p:par>
                              <p:par>
                                <p:cTn id="48" presetID="10" presetClass="entr" presetSubtype="0" fill="hold" nodeType="withEffect">
                                  <p:stCondLst>
                                    <p:cond delay="500"/>
                                  </p:stCondLst>
                                  <p:childTnLst>
                                    <p:set>
                                      <p:cBhvr>
                                        <p:cTn id="49" dur="1" fill="hold">
                                          <p:stCondLst>
                                            <p:cond delay="0"/>
                                          </p:stCondLst>
                                        </p:cTn>
                                        <p:tgtEl>
                                          <p:spTgt spid="102"/>
                                        </p:tgtEl>
                                        <p:attrNameLst>
                                          <p:attrName>style.visibility</p:attrName>
                                        </p:attrNameLst>
                                      </p:cBhvr>
                                      <p:to>
                                        <p:strVal val="visible"/>
                                      </p:to>
                                    </p:set>
                                    <p:animEffect transition="in" filter="fade">
                                      <p:cBhvr>
                                        <p:cTn id="50" dur="1500"/>
                                        <p:tgtEl>
                                          <p:spTgt spid="102"/>
                                        </p:tgtEl>
                                      </p:cBhvr>
                                    </p:animEffect>
                                  </p:childTnLst>
                                </p:cTn>
                              </p:par>
                              <p:par>
                                <p:cTn id="51" presetID="8" presetClass="emph" presetSubtype="0" decel="58000" fill="hold" nodeType="withEffect">
                                  <p:stCondLst>
                                    <p:cond delay="500"/>
                                  </p:stCondLst>
                                  <p:childTnLst>
                                    <p:animRot by="-21600000">
                                      <p:cBhvr>
                                        <p:cTn id="52" dur="1500" fill="hold"/>
                                        <p:tgtEl>
                                          <p:spTgt spid="102"/>
                                        </p:tgtEl>
                                        <p:attrNameLst>
                                          <p:attrName>r</p:attrName>
                                        </p:attrNameLst>
                                      </p:cBhvr>
                                    </p:animRot>
                                  </p:childTnLst>
                                </p:cTn>
                              </p:par>
                              <p:par>
                                <p:cTn id="53" presetID="0" presetClass="path" presetSubtype="0" accel="50000" decel="50000" fill="hold" nodeType="withEffect">
                                  <p:stCondLst>
                                    <p:cond delay="500"/>
                                  </p:stCondLst>
                                  <p:childTnLst>
                                    <p:animMotion origin="layout" path="M 0.11042 -0.79259 C 0.11476 -0.775 0.11702 -0.75617 0.12188 -0.7429 C 0.13039 -0.70864 0.13837 -0.67809 0.1448 -0.6463 C 0.1474 -0.63364 0.14809 -0.62191 0.15105 -0.60926 C 0.15643 -0.56204 0.14879 -0.61914 0.15834 -0.57438 C 0.15921 -0.57006 0.15869 -0.56574 0.15938 -0.56111 C 0.16007 -0.55586 0.16164 -0.55123 0.1625 -0.5463 C 0.16337 -0.54198 0.16389 -0.53765 0.16459 -0.53333 C 0.16719 -0.51512 0.16875 -0.49661 0.17292 -0.47963 C 0.17553 -0.45278 0.17188 -0.48642 0.17709 -0.45556 C 0.179 -0.44444 0.17987 -0.43333 0.1823 -0.42222 C 0.18369 -0.40401 0.18438 -0.39414 0.1875 -0.37809 C 0.18959 -0.2963 0.1974 -0.18148 0.15209 -0.12778 C 0.14948 -0.12099 0.14705 -0.11728 0.14271 -0.11482 C 0.13959 -0.10926 0.1375 -0.10617 0.13334 -0.1037 C 0.12431 -0.09167 0.13438 -0.1034 0.12396 -0.0963 C 0.12101 -0.09444 0.11858 -0.09074 0.11563 -0.08889 C 0.11459 -0.08827 0.11355 -0.08765 0.1125 -0.08704 C 0.104 -0.07191 0.11494 -0.08951 0.10521 -0.07963 C 0.104 -0.0784 0.1033 -0.07531 0.10209 -0.07407 C 0.10018 -0.07222 0.09584 -0.07037 0.09584 -0.07006 C 0.09063 -0.06358 0.08577 -0.06204 0.08021 -0.05556 C 0.06268 -0.03488 0.04219 -0.02377 0.02188 -0.01482 C 0.01494 -0.00648 0.00869 -0.00648 -4.44444E-6 3.7037E-7 " pathEditMode="relative" rAng="0" ptsTypes="AAAAAAAAAAAAAAAAAAAAAAAA">
                                      <p:cBhvr>
                                        <p:cTn id="54" dur="1500" fill="hold"/>
                                        <p:tgtEl>
                                          <p:spTgt spid="102"/>
                                        </p:tgtEl>
                                        <p:attrNameLst>
                                          <p:attrName>ppt_x</p:attrName>
                                          <p:attrName>ppt_y</p:attrName>
                                        </p:attrNameLst>
                                      </p:cBhvr>
                                      <p:rCtr x="-1580" y="39630"/>
                                    </p:animMotion>
                                  </p:childTnLst>
                                </p:cTn>
                              </p:par>
                              <p:par>
                                <p:cTn id="55" presetID="10" presetClass="entr" presetSubtype="0" fill="hold" nodeType="withEffect">
                                  <p:stCondLst>
                                    <p:cond delay="500"/>
                                  </p:stCondLst>
                                  <p:childTnLst>
                                    <p:set>
                                      <p:cBhvr>
                                        <p:cTn id="56" dur="1" fill="hold">
                                          <p:stCondLst>
                                            <p:cond delay="0"/>
                                          </p:stCondLst>
                                        </p:cTn>
                                        <p:tgtEl>
                                          <p:spTgt spid="98"/>
                                        </p:tgtEl>
                                        <p:attrNameLst>
                                          <p:attrName>style.visibility</p:attrName>
                                        </p:attrNameLst>
                                      </p:cBhvr>
                                      <p:to>
                                        <p:strVal val="visible"/>
                                      </p:to>
                                    </p:set>
                                    <p:animEffect transition="in" filter="fade">
                                      <p:cBhvr>
                                        <p:cTn id="57" dur="1500"/>
                                        <p:tgtEl>
                                          <p:spTgt spid="98"/>
                                        </p:tgtEl>
                                      </p:cBhvr>
                                    </p:animEffect>
                                  </p:childTnLst>
                                </p:cTn>
                              </p:par>
                              <p:par>
                                <p:cTn id="58" presetID="8" presetClass="emph" presetSubtype="0" decel="58000" fill="hold" nodeType="withEffect">
                                  <p:stCondLst>
                                    <p:cond delay="500"/>
                                  </p:stCondLst>
                                  <p:childTnLst>
                                    <p:animRot by="-21600000">
                                      <p:cBhvr>
                                        <p:cTn id="59" dur="1500" fill="hold"/>
                                        <p:tgtEl>
                                          <p:spTgt spid="98"/>
                                        </p:tgtEl>
                                        <p:attrNameLst>
                                          <p:attrName>r</p:attrName>
                                        </p:attrNameLst>
                                      </p:cBhvr>
                                    </p:animRot>
                                  </p:childTnLst>
                                </p:cTn>
                              </p:par>
                              <p:par>
                                <p:cTn id="60" presetID="0" presetClass="path" presetSubtype="0" accel="50000" decel="50000" fill="hold" nodeType="withEffect">
                                  <p:stCondLst>
                                    <p:cond delay="500"/>
                                  </p:stCondLst>
                                  <p:childTnLst>
                                    <p:animMotion origin="layout" path="M 0.16251 -0.61852 C 0.16841 -0.59784 0.1698 -0.57593 0.17293 -0.55371 C 0.17779 -0.51914 0.17466 -0.55617 0.17918 -0.51667 C 0.18612 -0.45648 0.17918 -0.4929 0.18855 -0.45 C 0.18994 -0.42161 0.19636 -0.3963 0.19897 -0.36852 C 0.20296 -0.32593 0.20539 -0.28241 0.2073 -0.23889 C 0.20869 -0.20525 0.20904 -0.20834 0.21043 -0.18364 C 0.21112 -0.1713 0.21251 -0.14661 0.21251 -0.14661 C 0.21164 -0.08426 0.21668 0.02315 0.20105 0.09259 C 0.19949 0.10987 0.19706 0.12808 0.19168 0.14259 C 0.18959 0.1571 0.18525 0.17315 0.17813 0.18148 C 0.1724 0.21142 0.154 0.21389 0.13959 0.22376 C 0.12327 0.22284 0.10487 0.23302 0.09063 0.21852 C 0.0797 0.20741 0.09411 0.21697 0.08438 0.21111 C 0.08178 0.20771 0.07848 0.20555 0.07605 0.20185 C 0.06911 0.19166 0.06806 0.17778 0.05938 0.16852 C 0.05435 0.1571 0.04949 0.14537 0.04376 0.13518 C 0.04133 0.12191 0.03577 0.11265 0.03126 0.10185 C 0.02883 0.09599 0.02727 0.0892 0.02501 0.08333 C 0.02171 0.07438 0.01893 0.06204 0.01668 0.05185 C 0.01581 0.04815 0.01581 0.04413 0.01459 0.04074 C 0.01199 0.03364 0.01043 0.02592 0.00834 0.01852 C 0.00661 0.01204 0.00331 0.00741 5.27778E-6 -3.7037E-7 " pathEditMode="relative" ptsTypes="ffffffffffffffffffffffA">
                                      <p:cBhvr>
                                        <p:cTn id="61" dur="1500" fill="hold"/>
                                        <p:tgtEl>
                                          <p:spTgt spid="98"/>
                                        </p:tgtEl>
                                        <p:attrNameLst>
                                          <p:attrName>ppt_x</p:attrName>
                                          <p:attrName>ppt_y</p:attrName>
                                        </p:attrNameLst>
                                      </p:cBhvr>
                                    </p:animMotion>
                                  </p:childTnLst>
                                </p:cTn>
                              </p:par>
                              <p:par>
                                <p:cTn id="62" presetID="10" presetClass="entr" presetSubtype="0" fill="hold" nodeType="withEffect">
                                  <p:stCondLst>
                                    <p:cond delay="500"/>
                                  </p:stCondLst>
                                  <p:childTnLst>
                                    <p:set>
                                      <p:cBhvr>
                                        <p:cTn id="63" dur="1" fill="hold">
                                          <p:stCondLst>
                                            <p:cond delay="0"/>
                                          </p:stCondLst>
                                        </p:cTn>
                                        <p:tgtEl>
                                          <p:spTgt spid="41"/>
                                        </p:tgtEl>
                                        <p:attrNameLst>
                                          <p:attrName>style.visibility</p:attrName>
                                        </p:attrNameLst>
                                      </p:cBhvr>
                                      <p:to>
                                        <p:strVal val="visible"/>
                                      </p:to>
                                    </p:set>
                                    <p:animEffect transition="in" filter="fade">
                                      <p:cBhvr>
                                        <p:cTn id="64" dur="1500"/>
                                        <p:tgtEl>
                                          <p:spTgt spid="41"/>
                                        </p:tgtEl>
                                      </p:cBhvr>
                                    </p:animEffect>
                                  </p:childTnLst>
                                </p:cTn>
                              </p:par>
                              <p:par>
                                <p:cTn id="65" presetID="8" presetClass="emph" presetSubtype="0" decel="58000" fill="hold" nodeType="withEffect">
                                  <p:stCondLst>
                                    <p:cond delay="500"/>
                                  </p:stCondLst>
                                  <p:childTnLst>
                                    <p:animRot by="-21600000">
                                      <p:cBhvr>
                                        <p:cTn id="66" dur="1500" fill="hold"/>
                                        <p:tgtEl>
                                          <p:spTgt spid="41"/>
                                        </p:tgtEl>
                                        <p:attrNameLst>
                                          <p:attrName>r</p:attrName>
                                        </p:attrNameLst>
                                      </p:cBhvr>
                                    </p:animRot>
                                  </p:childTnLst>
                                </p:cTn>
                              </p:par>
                              <p:par>
                                <p:cTn id="67" presetID="0" presetClass="path" presetSubtype="0" accel="50000" decel="50000" fill="hold" nodeType="withEffect">
                                  <p:stCondLst>
                                    <p:cond delay="500"/>
                                  </p:stCondLst>
                                  <p:childTnLst>
                                    <p:animMotion origin="layout" path="M 0.16251 -0.61852 C 0.16841 -0.59784 0.1698 -0.57593 0.17293 -0.55371 C 0.17779 -0.51914 0.17466 -0.55617 0.17918 -0.51667 C 0.18612 -0.45648 0.17918 -0.4929 0.18855 -0.45 C 0.18994 -0.42161 0.19636 -0.3963 0.19897 -0.36852 C 0.20296 -0.32593 0.20539 -0.28241 0.2073 -0.23889 C 0.20869 -0.20525 0.20904 -0.20834 0.21043 -0.18364 C 0.21112 -0.1713 0.21251 -0.14661 0.21251 -0.14661 C 0.21164 -0.08426 0.21668 0.02315 0.20105 0.09259 C 0.19949 0.10987 0.19706 0.12808 0.19168 0.14259 C 0.18959 0.1571 0.18525 0.17315 0.17813 0.18148 C 0.1724 0.21142 0.154 0.21389 0.13959 0.22376 C 0.12327 0.22284 0.10487 0.23302 0.09063 0.21852 C 0.0797 0.20741 0.09411 0.21697 0.08438 0.21111 C 0.08178 0.20771 0.07848 0.20555 0.07605 0.20185 C 0.06911 0.19166 0.06806 0.17778 0.05938 0.16852 C 0.05435 0.1571 0.04949 0.14537 0.04376 0.13518 C 0.04133 0.12191 0.03577 0.11265 0.03126 0.10185 C 0.02883 0.09599 0.02727 0.0892 0.02501 0.08333 C 0.02171 0.07438 0.01893 0.06204 0.01668 0.05185 C 0.01581 0.04815 0.01581 0.04413 0.01459 0.04074 C 0.01199 0.03364 0.01043 0.02592 0.00834 0.01852 C 0.00661 0.01204 0.00331 0.00741 5.27778E-6 -3.7037E-7 " pathEditMode="relative" ptsTypes="ffffffffffffffffffffffA">
                                      <p:cBhvr>
                                        <p:cTn id="68" dur="1500" fill="hold"/>
                                        <p:tgtEl>
                                          <p:spTgt spid="41"/>
                                        </p:tgtEl>
                                        <p:attrNameLst>
                                          <p:attrName>ppt_x</p:attrName>
                                          <p:attrName>ppt_y</p:attrName>
                                        </p:attrNameLst>
                                      </p:cBhvr>
                                    </p:animMotion>
                                  </p:childTnLst>
                                </p:cTn>
                              </p:par>
                              <p:par>
                                <p:cTn id="69" presetID="10" presetClass="entr" presetSubtype="0" fill="hold" nodeType="withEffect">
                                  <p:stCondLst>
                                    <p:cond delay="500"/>
                                  </p:stCondLst>
                                  <p:childTnLst>
                                    <p:set>
                                      <p:cBhvr>
                                        <p:cTn id="70" dur="1" fill="hold">
                                          <p:stCondLst>
                                            <p:cond delay="0"/>
                                          </p:stCondLst>
                                        </p:cTn>
                                        <p:tgtEl>
                                          <p:spTgt spid="5"/>
                                        </p:tgtEl>
                                        <p:attrNameLst>
                                          <p:attrName>style.visibility</p:attrName>
                                        </p:attrNameLst>
                                      </p:cBhvr>
                                      <p:to>
                                        <p:strVal val="visible"/>
                                      </p:to>
                                    </p:set>
                                    <p:animEffect transition="in" filter="fade">
                                      <p:cBhvr>
                                        <p:cTn id="71" dur="1500"/>
                                        <p:tgtEl>
                                          <p:spTgt spid="5"/>
                                        </p:tgtEl>
                                      </p:cBhvr>
                                    </p:animEffect>
                                  </p:childTnLst>
                                </p:cTn>
                              </p:par>
                              <p:par>
                                <p:cTn id="72" presetID="8" presetClass="emph" presetSubtype="0" decel="58000" fill="hold" nodeType="withEffect">
                                  <p:stCondLst>
                                    <p:cond delay="500"/>
                                  </p:stCondLst>
                                  <p:childTnLst>
                                    <p:animRot by="21600000">
                                      <p:cBhvr>
                                        <p:cTn id="73" dur="1500" fill="hold"/>
                                        <p:tgtEl>
                                          <p:spTgt spid="5"/>
                                        </p:tgtEl>
                                        <p:attrNameLst>
                                          <p:attrName>r</p:attrName>
                                        </p:attrNameLst>
                                      </p:cBhvr>
                                    </p:animRot>
                                  </p:childTnLst>
                                </p:cTn>
                              </p:par>
                              <p:par>
                                <p:cTn id="74" presetID="0" presetClass="path" presetSubtype="0" accel="50000" decel="50000" fill="hold" nodeType="withEffect">
                                  <p:stCondLst>
                                    <p:cond delay="500"/>
                                  </p:stCondLst>
                                  <p:childTnLst>
                                    <p:animMotion origin="layout" path="M -0.63437 -0.88333 C -0.62396 -0.87716 -0.6158 -0.86235 -0.60521 -0.85556 C -0.60208 -0.8534 -0.59826 -0.8537 -0.59531 -0.85185 C -0.58698 -0.84784 -0.57986 -0.84475 -0.57187 -0.84259 C -0.56163 -0.83642 -0.55191 -0.83488 -0.5408 -0.83333 C -0.51944 -0.82685 -0.49757 -0.8213 -0.47639 -0.81605 C -0.4658 -0.8108 -0.46111 -0.80803 -0.44896 -0.80741 C -0.43871 -0.80124 -0.42986 -0.80124 -0.41875 -0.8 C -0.41024 -0.79691 -0.40243 -0.79259 -0.39375 -0.79074 C -0.37396 -0.77562 -0.35243 -0.7787 -0.33125 -0.77037 C -0.32812 -0.76914 -0.32535 -0.76759 -0.32187 -0.76667 C -0.31597 -0.76512 -0.30312 -0.76296 -0.30312 -0.76235 C -0.27621 -0.75031 -0.2901 -0.75463 -0.26146 -0.75 C -0.24583 -0.74722 -0.23021 -0.73951 -0.21458 -0.73519 C -0.19253 -0.72901 -0.17014 -0.72408 -0.14809 -0.71852 C -0.12743 -0.70494 -0.10903 -0.69815 -0.0875 -0.69259 C -0.07691 -0.6855 -0.06753 -0.68488 -0.05642 -0.68333 C -0.0434 -0.67747 -0.0309 -0.67562 -0.01788 -0.67408 C -0.00694 -0.66574 0.00504 -0.6608 0.01667 -0.65741 C 0.02257 -0.65216 0.02813 -0.65093 0.03438 -0.6463 C 0.04115 -0.64105 0.04774 -0.63395 0.05504 -0.62994 C 0.06528 -0.61605 0.07656 -0.60494 0.08646 -0.59074 C 0.08906 -0.58673 0.09097 -0.58148 0.09375 -0.57809 C 0.1 -0.56945 0.10729 -0.5608 0.1125 -0.55 C 0.1158 -0.5429 0.12153 -0.53056 0.125 -0.52222 C 0.1467 -0.46605 0.13455 -0.48858 0.14583 -0.46852 C 0.14965 -0.45247 0.15451 -0.43735 0.15938 -0.42222 C 0.16354 -0.40864 0.16597 -0.39321 0.16962 -0.37963 C 0.17483 -0.36173 0.17326 -0.34136 0.17899 -0.32408 C 0.1809 -0.30864 0.18142 -0.29259 0.18438 -0.27778 C 0.18576 -0.25648 0.18854 -0.25278 0.18958 -0.22963 C 0.18924 -0.16296 0.20851 0.01358 0.15 0.0537 C 0.13785 0.06204 0.14028 0.05926 0.125 0.06111 C 0.03108 0.05895 0.06528 0.07222 0.0217 0.0463 C 0.01719 0.04043 0.01181 0.0358 0.00816 0.02778 C 0.00451 0.01883 0.00261 0.01142 -8.33333E-7 1.23457E-6 " pathEditMode="relative" rAng="0" ptsTypes="AAAAAAAAAAAAAAAAAAAAAAAAAAAAAAAAAAAA">
                                      <p:cBhvr>
                                        <p:cTn id="75" dur="1500" fill="hold"/>
                                        <p:tgtEl>
                                          <p:spTgt spid="5"/>
                                        </p:tgtEl>
                                        <p:attrNameLst>
                                          <p:attrName>ppt_x</p:attrName>
                                          <p:attrName>ppt_y</p:attrName>
                                        </p:attrNameLst>
                                      </p:cBhvr>
                                      <p:rCtr x="41319" y="47284"/>
                                    </p:animMotion>
                                  </p:childTnLst>
                                </p:cTn>
                              </p:par>
                              <p:par>
                                <p:cTn id="76" presetID="10" presetClass="entr" presetSubtype="0" fill="hold" nodeType="withEffect">
                                  <p:stCondLst>
                                    <p:cond delay="500"/>
                                  </p:stCondLst>
                                  <p:childTnLst>
                                    <p:set>
                                      <p:cBhvr>
                                        <p:cTn id="77" dur="1" fill="hold">
                                          <p:stCondLst>
                                            <p:cond delay="0"/>
                                          </p:stCondLst>
                                        </p:cTn>
                                        <p:tgtEl>
                                          <p:spTgt spid="44"/>
                                        </p:tgtEl>
                                        <p:attrNameLst>
                                          <p:attrName>style.visibility</p:attrName>
                                        </p:attrNameLst>
                                      </p:cBhvr>
                                      <p:to>
                                        <p:strVal val="visible"/>
                                      </p:to>
                                    </p:set>
                                    <p:animEffect transition="in" filter="fade">
                                      <p:cBhvr>
                                        <p:cTn id="78" dur="1500"/>
                                        <p:tgtEl>
                                          <p:spTgt spid="44"/>
                                        </p:tgtEl>
                                      </p:cBhvr>
                                    </p:animEffect>
                                  </p:childTnLst>
                                </p:cTn>
                              </p:par>
                              <p:par>
                                <p:cTn id="79" presetID="8" presetClass="emph" presetSubtype="0" decel="58000" fill="hold" nodeType="withEffect">
                                  <p:stCondLst>
                                    <p:cond delay="500"/>
                                  </p:stCondLst>
                                  <p:childTnLst>
                                    <p:animRot by="21600000">
                                      <p:cBhvr>
                                        <p:cTn id="80" dur="1500" fill="hold"/>
                                        <p:tgtEl>
                                          <p:spTgt spid="44"/>
                                        </p:tgtEl>
                                        <p:attrNameLst>
                                          <p:attrName>r</p:attrName>
                                        </p:attrNameLst>
                                      </p:cBhvr>
                                    </p:animRot>
                                  </p:childTnLst>
                                </p:cTn>
                              </p:par>
                              <p:par>
                                <p:cTn id="81" presetID="0" presetClass="path" presetSubtype="0" accel="50000" decel="50000" fill="hold" nodeType="withEffect">
                                  <p:stCondLst>
                                    <p:cond delay="500"/>
                                  </p:stCondLst>
                                  <p:childTnLst>
                                    <p:animMotion origin="layout" path="M -0.4625 0.3926 C -0.46701 0.35988 -0.4625 0.32037 -0.44895 0.2963 C -0.44722 0.28457 -0.4401 0.27593 -0.43541 0.26667 C -0.42569 0.24753 -0.40885 0.22655 -0.39461 0.22037 C -0.39027 0.21389 -0.38663 0.20895 -0.38107 0.20556 C -0.37621 0.20247 -0.37621 0.20525 -0.37291 0.20186 C -0.36996 0.19939 -0.3677 0.19445 -0.36458 0.1926 C -0.35295 0.18581 -0.33958 0.18488 -0.32743 0.18334 C -0.31493 0.17562 -0.30138 0.175 -0.2875 0.17223 C -0.26197 0.1571 -0.22361 0.17253 -0.19496 0.17778 C -0.0875 0.17469 -0.15572 0.18056 -0.12083 0.17037 C -0.11718 0.16513 -0.11406 0.16389 -0.10937 0.16111 C -0.10052 0.14939 -0.09236 0.13797 -0.08437 0.12408 C -0.07916 0.11482 -0.0677 0.09136 -0.06041 0.08704 C -0.05625 0.07963 -0.05468 0.07037 -0.05208 0.06111 C -0.04635 0.04013 -0.0519 0.06142 -0.046 0.0463 C -0.04288 0.03889 -0.04531 0.03858 -0.04062 0.03519 C -0.03559 0.03118 -0.02934 0.02716 -0.02413 0.02408 C -0.02152 0.02253 -0.02013 0.01821 -0.0177 0.01667 C -0.01562 0.01544 -0.01163 0.01297 -0.01163 0.01327 C -0.00815 0.0071 -0.00434 0.00587 -0.00017 -3.33333E-6 " pathEditMode="relative" rAng="0" ptsTypes="AAAAAAAAAAAAAAAAAAAAA">
                                      <p:cBhvr>
                                        <p:cTn id="82" dur="1500" fill="hold"/>
                                        <p:tgtEl>
                                          <p:spTgt spid="44"/>
                                        </p:tgtEl>
                                        <p:attrNameLst>
                                          <p:attrName>ppt_x</p:attrName>
                                          <p:attrName>ppt_y</p:attrName>
                                        </p:attrNameLst>
                                      </p:cBhvr>
                                      <p:rCtr x="23038" y="-19630"/>
                                    </p:animMotion>
                                  </p:childTnLst>
                                </p:cTn>
                              </p:par>
                              <p:par>
                                <p:cTn id="83" presetID="10" presetClass="entr" presetSubtype="0" fill="hold" nodeType="withEffect">
                                  <p:stCondLst>
                                    <p:cond delay="500"/>
                                  </p:stCondLst>
                                  <p:childTnLst>
                                    <p:set>
                                      <p:cBhvr>
                                        <p:cTn id="84" dur="1" fill="hold">
                                          <p:stCondLst>
                                            <p:cond delay="0"/>
                                          </p:stCondLst>
                                        </p:cTn>
                                        <p:tgtEl>
                                          <p:spTgt spid="105"/>
                                        </p:tgtEl>
                                        <p:attrNameLst>
                                          <p:attrName>style.visibility</p:attrName>
                                        </p:attrNameLst>
                                      </p:cBhvr>
                                      <p:to>
                                        <p:strVal val="visible"/>
                                      </p:to>
                                    </p:set>
                                    <p:animEffect transition="in" filter="fade">
                                      <p:cBhvr>
                                        <p:cTn id="85" dur="1500"/>
                                        <p:tgtEl>
                                          <p:spTgt spid="105"/>
                                        </p:tgtEl>
                                      </p:cBhvr>
                                    </p:animEffect>
                                  </p:childTnLst>
                                </p:cTn>
                              </p:par>
                              <p:par>
                                <p:cTn id="86" presetID="8" presetClass="emph" presetSubtype="0" decel="58000" fill="hold" nodeType="withEffect">
                                  <p:stCondLst>
                                    <p:cond delay="500"/>
                                  </p:stCondLst>
                                  <p:childTnLst>
                                    <p:animRot by="-21600000">
                                      <p:cBhvr>
                                        <p:cTn id="87" dur="1500" fill="hold"/>
                                        <p:tgtEl>
                                          <p:spTgt spid="105"/>
                                        </p:tgtEl>
                                        <p:attrNameLst>
                                          <p:attrName>r</p:attrName>
                                        </p:attrNameLst>
                                      </p:cBhvr>
                                    </p:animRot>
                                  </p:childTnLst>
                                </p:cTn>
                              </p:par>
                              <p:par>
                                <p:cTn id="88" presetID="0" presetClass="path" presetSubtype="0" accel="50000" decel="50000" fill="hold" nodeType="withEffect">
                                  <p:stCondLst>
                                    <p:cond delay="500"/>
                                  </p:stCondLst>
                                  <p:childTnLst>
                                    <p:animMotion origin="layout" path="M -0.475 -0.47408 C -0.47187 -0.46574 -0.46892 -0.45957 -0.46562 -0.45185 C -0.46094 -0.44136 -0.45937 -0.43334 -0.45312 -0.42593 C -0.45191 -0.41914 -0.44444 -0.40618 -0.44062 -0.40371 C -0.43455 -0.3929 -0.42604 -0.37963 -0.41771 -0.37593 C -0.41146 -0.3676 -0.40451 -0.36389 -0.39687 -0.36111 C -0.37916 -0.34537 -0.3526 -0.34167 -0.33333 -0.34074 C -0.27552 -0.33889 -0.21736 -0.33827 -0.15937 -0.33704 C -0.14479 -0.33334 -0.12986 -0.33056 -0.11562 -0.32408 C -0.11111 -0.31883 -0.10521 -0.31605 -0.1 -0.31297 C -0.09479 -0.30371 -0.08958 -0.29445 -0.08437 -0.28519 C -0.0809 -0.27902 -0.07969 -0.27099 -0.07604 -0.26482 C -0.07587 -0.26235 -0.07587 -0.25957 -0.075 -0.25741 C -0.07413 -0.2534 -0.07083 -0.2463 -0.07083 -0.2463 C -0.06979 -0.23889 -0.06996 -0.23827 -0.06771 -0.23148 C -0.06666 -0.22778 -0.06354 -0.22037 -0.06354 -0.22037 C -0.06215 -0.21081 -0.05937 -0.20093 -0.05625 -0.1926 C -0.05434 -0.18766 -0.05017 -0.17778 -0.05017 -0.17778 C -0.04635 -0.15895 -0.03941 -0.14136 -0.03541 -0.12223 C -0.0316 -0.10432 -0.02847 -0.08488 -0.025 -0.06667 C -0.02413 -0.06235 -0.02205 -0.05957 -0.02083 -0.05556 C -0.01788 -0.04506 -0.01406 -0.03581 -0.01041 -0.02593 C -0.00746 -0.01729 -0.00503 -0.00895 5.55556E-7 -2.46914E-7 " pathEditMode="relative" ptsTypes="ffffffffffffffffffffffA">
                                      <p:cBhvr>
                                        <p:cTn id="89" dur="1500" fill="hold"/>
                                        <p:tgtEl>
                                          <p:spTgt spid="105"/>
                                        </p:tgtEl>
                                        <p:attrNameLst>
                                          <p:attrName>ppt_x</p:attrName>
                                          <p:attrName>ppt_y</p:attrName>
                                        </p:attrNameLst>
                                      </p:cBhvr>
                                    </p:animMotion>
                                  </p:childTnLst>
                                </p:cTn>
                              </p:par>
                              <p:par>
                                <p:cTn id="90" presetID="10" presetClass="entr" presetSubtype="0" fill="hold" nodeType="withEffect">
                                  <p:stCondLst>
                                    <p:cond delay="500"/>
                                  </p:stCondLst>
                                  <p:childTnLst>
                                    <p:set>
                                      <p:cBhvr>
                                        <p:cTn id="91" dur="1" fill="hold">
                                          <p:stCondLst>
                                            <p:cond delay="0"/>
                                          </p:stCondLst>
                                        </p:cTn>
                                        <p:tgtEl>
                                          <p:spTgt spid="37"/>
                                        </p:tgtEl>
                                        <p:attrNameLst>
                                          <p:attrName>style.visibility</p:attrName>
                                        </p:attrNameLst>
                                      </p:cBhvr>
                                      <p:to>
                                        <p:strVal val="visible"/>
                                      </p:to>
                                    </p:set>
                                    <p:animEffect transition="in" filter="fade">
                                      <p:cBhvr>
                                        <p:cTn id="92" dur="1500"/>
                                        <p:tgtEl>
                                          <p:spTgt spid="37"/>
                                        </p:tgtEl>
                                      </p:cBhvr>
                                    </p:animEffect>
                                  </p:childTnLst>
                                </p:cTn>
                              </p:par>
                              <p:par>
                                <p:cTn id="93" presetID="8" presetClass="emph" presetSubtype="0" decel="58000" fill="hold" nodeType="withEffect">
                                  <p:stCondLst>
                                    <p:cond delay="500"/>
                                  </p:stCondLst>
                                  <p:childTnLst>
                                    <p:animRot by="-21600000">
                                      <p:cBhvr>
                                        <p:cTn id="94" dur="1500" fill="hold"/>
                                        <p:tgtEl>
                                          <p:spTgt spid="37"/>
                                        </p:tgtEl>
                                        <p:attrNameLst>
                                          <p:attrName>r</p:attrName>
                                        </p:attrNameLst>
                                      </p:cBhvr>
                                    </p:animRot>
                                  </p:childTnLst>
                                </p:cTn>
                              </p:par>
                              <p:par>
                                <p:cTn id="95" presetID="0" presetClass="path" presetSubtype="0" accel="50000" decel="50000" fill="hold" nodeType="withEffect">
                                  <p:stCondLst>
                                    <p:cond delay="500"/>
                                  </p:stCondLst>
                                  <p:childTnLst>
                                    <p:animMotion origin="layout" path="M 0.11042 -0.79259 C 0.11476 -0.775 0.11701 -0.75617 0.12188 -0.74043 C 0.13038 -0.70864 0.13837 -0.67808 0.14479 -0.64629 C 0.1474 -0.63364 0.14809 -0.62191 0.15104 -0.60926 C 0.15642 -0.56203 0.14879 -0.61913 0.15833 -0.57438 C 0.1592 -0.57006 0.15868 -0.56574 0.15938 -0.56111 C 0.16007 -0.55586 0.16163 -0.55123 0.1625 -0.54629 C 0.16337 -0.54197 0.16389 -0.53765 0.16458 -0.53333 C 0.16719 -0.51512 0.16875 -0.4966 0.17292 -0.47963 C 0.17552 -0.45277 0.17188 -0.48642 0.17708 -0.45555 C 0.17899 -0.44444 0.17986 -0.43333 0.18229 -0.42222 C 0.18368 -0.40401 0.18438 -0.39413 0.1875 -0.37808 C 0.18958 -0.29629 0.1974 -0.18148 0.15208 -0.12777 C 0.14948 -0.12098 0.14705 -0.11728 0.14271 -0.11481 C 0.13958 -0.10926 0.1375 -0.10617 0.13333 -0.1037 C 0.12431 -0.09166 0.13438 -0.10339 0.12396 -0.09629 C 0.12101 -0.09444 0.11858 -0.09074 0.11563 -0.08888 C 0.11458 -0.08827 0.11354 -0.08765 0.1125 -0.08703 C 0.10399 -0.07191 0.11493 -0.0895 0.10521 -0.07963 C 0.10399 -0.07839 0.1033 -0.0753 0.10208 -0.07407 C 0.10017 -0.07222 0.09583 -0.07037 0.09583 -0.07006 C 0.09063 -0.06358 0.08576 -0.06203 0.08021 -0.05555 C 0.06267 -0.03487 0.04219 -0.02376 0.02188 -0.01481 C 0.01493 -0.00648 0.00868 -0.00648 -8.33333E-7 -4.19753E-6 " pathEditMode="relative" rAng="0" ptsTypes="AAAAAAAAAAAAAAAAAAAAAAAA">
                                      <p:cBhvr>
                                        <p:cTn id="96" dur="1500" fill="hold"/>
                                        <p:tgtEl>
                                          <p:spTgt spid="37"/>
                                        </p:tgtEl>
                                        <p:attrNameLst>
                                          <p:attrName>ppt_x</p:attrName>
                                          <p:attrName>ppt_y</p:attrName>
                                        </p:attrNameLst>
                                      </p:cBhvr>
                                      <p:rCtr x="-1580" y="3963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2210594" y="366672"/>
            <a:ext cx="4722811" cy="341313"/>
          </a:xfrm>
        </p:spPr>
        <p:txBody>
          <a:bodyPr>
            <a:normAutofit fontScale="92500" lnSpcReduction="10000"/>
          </a:bodyPr>
          <a:lstStyle/>
          <a:p>
            <a:pPr marL="0" indent="0" algn="ctr">
              <a:buNone/>
            </a:pPr>
            <a:r>
              <a:rPr lang="en-US" altLang="zh-CN" dirty="0"/>
              <a:t>PageRank</a:t>
            </a:r>
            <a:r>
              <a:rPr lang="zh-CN" altLang="en-US" dirty="0"/>
              <a:t>算法介绍</a:t>
            </a:r>
          </a:p>
        </p:txBody>
      </p:sp>
      <p:sp>
        <p:nvSpPr>
          <p:cNvPr id="3" name="内容占位符 2">
            <a:extLst>
              <a:ext uri="{FF2B5EF4-FFF2-40B4-BE49-F238E27FC236}">
                <a16:creationId xmlns:a16="http://schemas.microsoft.com/office/drawing/2014/main" id="{0EE4EF8E-8B41-4B20-8CCD-86886DF94D8F}"/>
              </a:ext>
            </a:extLst>
          </p:cNvPr>
          <p:cNvSpPr>
            <a:spLocks noGrp="1"/>
          </p:cNvSpPr>
          <p:nvPr>
            <p:ph sz="quarter" idx="11"/>
          </p:nvPr>
        </p:nvSpPr>
        <p:spPr>
          <a:xfrm>
            <a:off x="554435" y="922264"/>
            <a:ext cx="7686675" cy="2820680"/>
          </a:xfrm>
        </p:spPr>
        <p:txBody>
          <a:bodyPr/>
          <a:lstStyle/>
          <a:p>
            <a:r>
              <a:rPr lang="zh-CN" altLang="en-US" sz="1800" dirty="0"/>
              <a:t>该算法模拟一个上网者，随机打开一个网页，之后随机点击该网页的链接，统计上网者分布在每个网页的概率。</a:t>
            </a:r>
            <a:endParaRPr lang="en-US" altLang="zh-CN" sz="1800" dirty="0"/>
          </a:p>
          <a:p>
            <a:endParaRPr lang="en-US" altLang="zh-CN" sz="1800" dirty="0"/>
          </a:p>
          <a:p>
            <a:r>
              <a:rPr lang="zh-CN" altLang="en-US" sz="1800" dirty="0"/>
              <a:t>最初，每个网页的概率均等，每次跳转时，当前网页</a:t>
            </a:r>
            <a:r>
              <a:rPr lang="en-US" altLang="zh-CN" sz="1800" dirty="0"/>
              <a:t>X</a:t>
            </a:r>
            <a:r>
              <a:rPr lang="zh-CN" altLang="en-US" sz="1800" dirty="0"/>
              <a:t>将其</a:t>
            </a:r>
            <a:r>
              <a:rPr lang="en-US" altLang="zh-CN" sz="1800" dirty="0"/>
              <a:t>PR(PageRank)</a:t>
            </a:r>
            <a:r>
              <a:rPr lang="zh-CN" altLang="en-US" sz="1800" dirty="0"/>
              <a:t>均分到所指向的所有页面，记链接数为</a:t>
            </a:r>
            <a:r>
              <a:rPr lang="en-US" altLang="zh-CN" sz="1800" dirty="0"/>
              <a:t>L(X),</a:t>
            </a:r>
          </a:p>
          <a:p>
            <a:r>
              <a:rPr lang="zh-CN" altLang="en-US" sz="1800" dirty="0"/>
              <a:t>于是，经过一次跳转后：</a:t>
            </a:r>
          </a:p>
        </p:txBody>
      </p:sp>
      <p:pic>
        <p:nvPicPr>
          <p:cNvPr id="4" name="图片 3">
            <a:extLst>
              <a:ext uri="{FF2B5EF4-FFF2-40B4-BE49-F238E27FC236}">
                <a16:creationId xmlns:a16="http://schemas.microsoft.com/office/drawing/2014/main" id="{B2215F50-39A3-4D2A-8781-16073153FD57}"/>
              </a:ext>
            </a:extLst>
          </p:cNvPr>
          <p:cNvPicPr>
            <a:picLocks noChangeAspect="1"/>
          </p:cNvPicPr>
          <p:nvPr/>
        </p:nvPicPr>
        <p:blipFill>
          <a:blip r:embed="rId3"/>
          <a:stretch>
            <a:fillRect/>
          </a:stretch>
        </p:blipFill>
        <p:spPr>
          <a:xfrm>
            <a:off x="1053585" y="3021399"/>
            <a:ext cx="6012701" cy="1021168"/>
          </a:xfrm>
          <a:prstGeom prst="rect">
            <a:avLst/>
          </a:prstGeom>
        </p:spPr>
      </p:pic>
    </p:spTree>
    <p:extLst>
      <p:ext uri="{BB962C8B-B14F-4D97-AF65-F5344CB8AC3E}">
        <p14:creationId xmlns:p14="http://schemas.microsoft.com/office/powerpoint/2010/main" val="1556479040"/>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2210594" y="366672"/>
            <a:ext cx="4722811" cy="341313"/>
          </a:xfrm>
        </p:spPr>
        <p:txBody>
          <a:bodyPr>
            <a:normAutofit fontScale="92500" lnSpcReduction="10000"/>
          </a:bodyPr>
          <a:lstStyle/>
          <a:p>
            <a:pPr marL="0" indent="0" algn="ctr">
              <a:buNone/>
            </a:pPr>
            <a:r>
              <a:rPr lang="en-US" altLang="zh-CN" dirty="0"/>
              <a:t>PageRank</a:t>
            </a:r>
            <a:r>
              <a:rPr lang="zh-CN" altLang="en-US" dirty="0"/>
              <a:t>算法介绍</a:t>
            </a:r>
          </a:p>
        </p:txBody>
      </p:sp>
      <p:sp>
        <p:nvSpPr>
          <p:cNvPr id="3" name="内容占位符 2">
            <a:extLst>
              <a:ext uri="{FF2B5EF4-FFF2-40B4-BE49-F238E27FC236}">
                <a16:creationId xmlns:a16="http://schemas.microsoft.com/office/drawing/2014/main" id="{0EE4EF8E-8B41-4B20-8CCD-86886DF94D8F}"/>
              </a:ext>
            </a:extLst>
          </p:cNvPr>
          <p:cNvSpPr>
            <a:spLocks noGrp="1"/>
          </p:cNvSpPr>
          <p:nvPr>
            <p:ph sz="quarter" idx="11"/>
          </p:nvPr>
        </p:nvSpPr>
        <p:spPr>
          <a:xfrm>
            <a:off x="554435" y="922264"/>
            <a:ext cx="7686675" cy="979688"/>
          </a:xfrm>
        </p:spPr>
        <p:txBody>
          <a:bodyPr/>
          <a:lstStyle/>
          <a:p>
            <a:pPr marL="0" indent="0">
              <a:buNone/>
            </a:pPr>
            <a:r>
              <a:rPr lang="zh-CN" altLang="en-US" sz="1800" dirty="0"/>
              <a:t>我们将每个网页抽象成一个节点，超链接抽象为有向边，共同构成一个图。则每次跳转可视为所有页面</a:t>
            </a:r>
            <a:r>
              <a:rPr lang="en-US" altLang="zh-CN" sz="1800" dirty="0"/>
              <a:t>PR </a:t>
            </a:r>
            <a:r>
              <a:rPr lang="zh-CN" altLang="en-US" sz="1800" dirty="0"/>
              <a:t>构成的特征向量</a:t>
            </a:r>
            <a:r>
              <a:rPr lang="en-US" altLang="zh-CN" sz="1800" dirty="0"/>
              <a:t>R </a:t>
            </a:r>
            <a:r>
              <a:rPr lang="zh-CN" altLang="en-US" sz="1800" dirty="0"/>
              <a:t>与该图的出度邻接矩阵</a:t>
            </a:r>
            <a:r>
              <a:rPr lang="en-US" altLang="zh-CN" sz="1800" dirty="0"/>
              <a:t>M </a:t>
            </a:r>
            <a:r>
              <a:rPr lang="zh-CN" altLang="en-US" sz="1800" dirty="0"/>
              <a:t>相乘，即</a:t>
            </a:r>
            <a:endParaRPr lang="en-US" altLang="zh-CN" sz="1800" dirty="0"/>
          </a:p>
        </p:txBody>
      </p:sp>
      <p:pic>
        <p:nvPicPr>
          <p:cNvPr id="5" name="图片 4">
            <a:extLst>
              <a:ext uri="{FF2B5EF4-FFF2-40B4-BE49-F238E27FC236}">
                <a16:creationId xmlns:a16="http://schemas.microsoft.com/office/drawing/2014/main" id="{2F58EED3-A5A3-458B-8943-1F9BB740AB5B}"/>
              </a:ext>
            </a:extLst>
          </p:cNvPr>
          <p:cNvPicPr>
            <a:picLocks noChangeAspect="1"/>
          </p:cNvPicPr>
          <p:nvPr/>
        </p:nvPicPr>
        <p:blipFill>
          <a:blip r:embed="rId3"/>
          <a:stretch>
            <a:fillRect/>
          </a:stretch>
        </p:blipFill>
        <p:spPr>
          <a:xfrm>
            <a:off x="1607562" y="1577944"/>
            <a:ext cx="5928874" cy="1821338"/>
          </a:xfrm>
          <a:prstGeom prst="rect">
            <a:avLst/>
          </a:prstGeom>
        </p:spPr>
      </p:pic>
      <p:pic>
        <p:nvPicPr>
          <p:cNvPr id="6" name="图片 5">
            <a:extLst>
              <a:ext uri="{FF2B5EF4-FFF2-40B4-BE49-F238E27FC236}">
                <a16:creationId xmlns:a16="http://schemas.microsoft.com/office/drawing/2014/main" id="{C5CF9099-D586-4632-AB72-69A6F32210F3}"/>
              </a:ext>
            </a:extLst>
          </p:cNvPr>
          <p:cNvPicPr>
            <a:picLocks noChangeAspect="1"/>
          </p:cNvPicPr>
          <p:nvPr/>
        </p:nvPicPr>
        <p:blipFill>
          <a:blip r:embed="rId4"/>
          <a:stretch>
            <a:fillRect/>
          </a:stretch>
        </p:blipFill>
        <p:spPr>
          <a:xfrm>
            <a:off x="3685240" y="3467460"/>
            <a:ext cx="1425063" cy="480102"/>
          </a:xfrm>
          <a:prstGeom prst="rect">
            <a:avLst/>
          </a:prstGeom>
        </p:spPr>
      </p:pic>
      <p:sp>
        <p:nvSpPr>
          <p:cNvPr id="7" name="内容占位符 2">
            <a:extLst>
              <a:ext uri="{FF2B5EF4-FFF2-40B4-BE49-F238E27FC236}">
                <a16:creationId xmlns:a16="http://schemas.microsoft.com/office/drawing/2014/main" id="{73279617-387A-4DCD-83E6-8B6F2CBCDD1C}"/>
              </a:ext>
            </a:extLst>
          </p:cNvPr>
          <p:cNvSpPr txBox="1">
            <a:spLocks/>
          </p:cNvSpPr>
          <p:nvPr/>
        </p:nvSpPr>
        <p:spPr>
          <a:xfrm>
            <a:off x="728661" y="4221236"/>
            <a:ext cx="7686675" cy="480102"/>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1400" kern="1200">
                <a:solidFill>
                  <a:schemeClr val="tx1"/>
                </a:solidFill>
                <a:latin typeface="华文细黑" panose="02010600040101010101" pitchFamily="2" charset="-122"/>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华文细黑" panose="02010600040101010101" pitchFamily="2" charset="-122"/>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华文细黑" panose="02010600040101010101" pitchFamily="2" charset="-122"/>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zh-CN" altLang="en-US" sz="1800" dirty="0"/>
              <a:t>多次迭代后，</a:t>
            </a:r>
            <a:r>
              <a:rPr lang="en-US" altLang="zh-CN" sz="1800" dirty="0"/>
              <a:t>PR </a:t>
            </a:r>
            <a:r>
              <a:rPr lang="zh-CN" altLang="en-US" sz="1800" dirty="0"/>
              <a:t>值趋于稳定，即为最终的</a:t>
            </a:r>
            <a:r>
              <a:rPr lang="en-US" altLang="zh-CN" sz="1800" dirty="0"/>
              <a:t>PR </a:t>
            </a:r>
            <a:r>
              <a:rPr lang="zh-CN" altLang="en-US" sz="1800" dirty="0"/>
              <a:t>值。</a:t>
            </a:r>
            <a:endParaRPr lang="en-US" altLang="zh-CN" sz="1800" dirty="0"/>
          </a:p>
        </p:txBody>
      </p:sp>
    </p:spTree>
    <p:extLst>
      <p:ext uri="{BB962C8B-B14F-4D97-AF65-F5344CB8AC3E}">
        <p14:creationId xmlns:p14="http://schemas.microsoft.com/office/powerpoint/2010/main" val="2714624507"/>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2210594" y="366672"/>
            <a:ext cx="4722811" cy="341313"/>
          </a:xfrm>
        </p:spPr>
        <p:txBody>
          <a:bodyPr>
            <a:normAutofit fontScale="92500" lnSpcReduction="10000"/>
          </a:bodyPr>
          <a:lstStyle/>
          <a:p>
            <a:pPr marL="0" indent="0" algn="ctr">
              <a:buNone/>
            </a:pPr>
            <a:r>
              <a:rPr lang="en-US" altLang="zh-CN" dirty="0"/>
              <a:t>PageRank</a:t>
            </a:r>
            <a:r>
              <a:rPr lang="zh-CN" altLang="en-US" dirty="0"/>
              <a:t>算法介绍</a:t>
            </a:r>
          </a:p>
          <a:p>
            <a:pPr marL="0" indent="0" algn="ctr">
              <a:buNone/>
            </a:pPr>
            <a:endParaRPr lang="zh-CN" altLang="en-US" dirty="0"/>
          </a:p>
        </p:txBody>
      </p:sp>
      <p:sp>
        <p:nvSpPr>
          <p:cNvPr id="8" name="内容占位符 2">
            <a:extLst>
              <a:ext uri="{FF2B5EF4-FFF2-40B4-BE49-F238E27FC236}">
                <a16:creationId xmlns:a16="http://schemas.microsoft.com/office/drawing/2014/main" id="{DD4DA970-22DB-4B7E-A32A-AE9E8BE2D873}"/>
              </a:ext>
            </a:extLst>
          </p:cNvPr>
          <p:cNvSpPr txBox="1">
            <a:spLocks/>
          </p:cNvSpPr>
          <p:nvPr/>
        </p:nvSpPr>
        <p:spPr>
          <a:xfrm>
            <a:off x="728661" y="902854"/>
            <a:ext cx="7686675" cy="3677771"/>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1400" kern="1200">
                <a:solidFill>
                  <a:schemeClr val="tx1"/>
                </a:solidFill>
                <a:latin typeface="华文细黑" panose="02010600040101010101" pitchFamily="2" charset="-122"/>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华文细黑" panose="02010600040101010101" pitchFamily="2" charset="-122"/>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华文细黑" panose="02010600040101010101" pitchFamily="2" charset="-122"/>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zh-CN" altLang="en-US" sz="1800" dirty="0"/>
              <a:t>对于普通的</a:t>
            </a:r>
            <a:r>
              <a:rPr lang="en-US" altLang="zh-CN" sz="1800" dirty="0"/>
              <a:t>PageRank </a:t>
            </a:r>
            <a:r>
              <a:rPr lang="zh-CN" altLang="en-US" sz="1800" dirty="0"/>
              <a:t>计算，由于会存在自环边以及无出度的节点，为防止到达某一节点后陷入该点，会加入“随机浏览者”（</a:t>
            </a:r>
            <a:r>
              <a:rPr lang="en-US" altLang="zh-CN" sz="1800" dirty="0"/>
              <a:t>random surfer</a:t>
            </a:r>
            <a:r>
              <a:rPr lang="zh-CN" altLang="en-US" sz="1800" dirty="0"/>
              <a:t>）的概念，即到达某个节点后有一定概率直接跳转到任意一个节点，从而避免此情况。</a:t>
            </a:r>
            <a:endParaRPr lang="en-US" altLang="zh-CN" sz="1800" dirty="0"/>
          </a:p>
          <a:p>
            <a:pPr marL="0" indent="0">
              <a:buFont typeface="Arial" panose="020B0604020202020204" pitchFamily="34" charset="0"/>
              <a:buNone/>
            </a:pPr>
            <a:endParaRPr lang="en-US" altLang="zh-CN" sz="1800" dirty="0"/>
          </a:p>
          <a:p>
            <a:pPr marL="0" indent="0">
              <a:buNone/>
            </a:pPr>
            <a:r>
              <a:rPr lang="zh-CN" altLang="en-US" sz="1800" dirty="0"/>
              <a:t>此次任务中，每个人物视为图的一个节点，边权重为归一化后的二人同现次数。</a:t>
            </a:r>
            <a:endParaRPr lang="en-US" altLang="zh-CN" sz="1800" dirty="0"/>
          </a:p>
          <a:p>
            <a:pPr marL="0" indent="0">
              <a:buFont typeface="Arial" panose="020B0604020202020204" pitchFamily="34" charset="0"/>
              <a:buNone/>
            </a:pPr>
            <a:r>
              <a:rPr lang="zh-CN" altLang="en-US" sz="1800" dirty="0"/>
              <a:t>没有自身与自身同现的情况，因此无自环边；</a:t>
            </a:r>
            <a:endParaRPr lang="en-US" altLang="zh-CN" sz="1800" dirty="0"/>
          </a:p>
          <a:p>
            <a:pPr marL="0" indent="0">
              <a:buFont typeface="Arial" panose="020B0604020202020204" pitchFamily="34" charset="0"/>
              <a:buNone/>
            </a:pPr>
            <a:r>
              <a:rPr lang="zh-CN" altLang="en-US" sz="1800" dirty="0"/>
              <a:t>同时</a:t>
            </a:r>
            <a:r>
              <a:rPr lang="en-US" altLang="zh-CN" sz="1800" dirty="0"/>
              <a:t>A</a:t>
            </a:r>
            <a:r>
              <a:rPr lang="zh-CN" altLang="en-US" sz="1800" dirty="0"/>
              <a:t>与</a:t>
            </a:r>
            <a:r>
              <a:rPr lang="en-US" altLang="zh-CN" sz="1800" dirty="0"/>
              <a:t>B</a:t>
            </a:r>
            <a:r>
              <a:rPr lang="zh-CN" altLang="en-US" sz="1800" dirty="0"/>
              <a:t>同现，则</a:t>
            </a:r>
            <a:r>
              <a:rPr lang="en-US" altLang="zh-CN" sz="1800" dirty="0"/>
              <a:t>B</a:t>
            </a:r>
            <a:r>
              <a:rPr lang="zh-CN" altLang="en-US" sz="1800" dirty="0"/>
              <a:t>一定与</a:t>
            </a:r>
            <a:r>
              <a:rPr lang="en-US" altLang="zh-CN" sz="1800" dirty="0"/>
              <a:t>A</a:t>
            </a:r>
            <a:r>
              <a:rPr lang="zh-CN" altLang="en-US" sz="1800" dirty="0"/>
              <a:t>也同现，具有对称性，因此不存在出度为</a:t>
            </a:r>
            <a:r>
              <a:rPr lang="en-US" altLang="zh-CN" sz="1800" dirty="0"/>
              <a:t>0</a:t>
            </a:r>
            <a:r>
              <a:rPr lang="zh-CN" altLang="en-US" sz="1800" dirty="0"/>
              <a:t>的节点。所以此次任务无需引入“随机浏览者”。</a:t>
            </a:r>
            <a:endParaRPr lang="en-US" altLang="zh-CN" sz="1800" dirty="0"/>
          </a:p>
          <a:p>
            <a:pPr marL="0" indent="0">
              <a:buFont typeface="Arial" panose="020B0604020202020204" pitchFamily="34" charset="0"/>
              <a:buNone/>
            </a:pPr>
            <a:endParaRPr lang="zh-CN" altLang="en-US" sz="1800" dirty="0"/>
          </a:p>
        </p:txBody>
      </p:sp>
    </p:spTree>
    <p:extLst>
      <p:ext uri="{BB962C8B-B14F-4D97-AF65-F5344CB8AC3E}">
        <p14:creationId xmlns:p14="http://schemas.microsoft.com/office/powerpoint/2010/main" val="3546304033"/>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2210594" y="366672"/>
            <a:ext cx="4722811" cy="341313"/>
          </a:xfrm>
        </p:spPr>
        <p:txBody>
          <a:bodyPr>
            <a:normAutofit fontScale="92500" lnSpcReduction="10000"/>
          </a:bodyPr>
          <a:lstStyle/>
          <a:p>
            <a:pPr marL="0" indent="0" algn="ctr">
              <a:buNone/>
            </a:pPr>
            <a:r>
              <a:rPr lang="zh-CN" altLang="en-US" dirty="0"/>
              <a:t>预处理</a:t>
            </a:r>
          </a:p>
        </p:txBody>
      </p:sp>
      <p:pic>
        <p:nvPicPr>
          <p:cNvPr id="4" name="图片 3">
            <a:extLst>
              <a:ext uri="{FF2B5EF4-FFF2-40B4-BE49-F238E27FC236}">
                <a16:creationId xmlns:a16="http://schemas.microsoft.com/office/drawing/2014/main" id="{DE45CD85-6262-4998-83AA-FAF63146CB8D}"/>
              </a:ext>
            </a:extLst>
          </p:cNvPr>
          <p:cNvPicPr>
            <a:picLocks noChangeAspect="1"/>
          </p:cNvPicPr>
          <p:nvPr/>
        </p:nvPicPr>
        <p:blipFill>
          <a:blip r:embed="rId3"/>
          <a:stretch>
            <a:fillRect/>
          </a:stretch>
        </p:blipFill>
        <p:spPr>
          <a:xfrm>
            <a:off x="554435" y="1285408"/>
            <a:ext cx="7359698" cy="472864"/>
          </a:xfrm>
          <a:prstGeom prst="rect">
            <a:avLst/>
          </a:prstGeom>
        </p:spPr>
      </p:pic>
      <p:sp>
        <p:nvSpPr>
          <p:cNvPr id="8" name="内容占位符 2">
            <a:extLst>
              <a:ext uri="{FF2B5EF4-FFF2-40B4-BE49-F238E27FC236}">
                <a16:creationId xmlns:a16="http://schemas.microsoft.com/office/drawing/2014/main" id="{DD4DA970-22DB-4B7E-A32A-AE9E8BE2D873}"/>
              </a:ext>
            </a:extLst>
          </p:cNvPr>
          <p:cNvSpPr txBox="1">
            <a:spLocks/>
          </p:cNvSpPr>
          <p:nvPr/>
        </p:nvSpPr>
        <p:spPr>
          <a:xfrm>
            <a:off x="554433" y="1988564"/>
            <a:ext cx="7686675" cy="1051692"/>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1400" kern="1200">
                <a:solidFill>
                  <a:schemeClr val="tx1"/>
                </a:solidFill>
                <a:latin typeface="华文细黑" panose="02010600040101010101" pitchFamily="2" charset="-122"/>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华文细黑" panose="02010600040101010101" pitchFamily="2" charset="-122"/>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华文细黑" panose="02010600040101010101" pitchFamily="2" charset="-122"/>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en-US" altLang="zh-CN" sz="1800" dirty="0"/>
              <a:t>MapReduce </a:t>
            </a:r>
            <a:r>
              <a:rPr lang="zh-CN" altLang="en-US" sz="1800" dirty="0"/>
              <a:t>框架下，运算分布进行，因此不使用邻接矩阵，而采用邻接表的形式。而输入中人物后面的部分恰好构成该人物的出度表</a:t>
            </a:r>
            <a:endParaRPr lang="en-US" altLang="zh-CN" sz="1800" dirty="0"/>
          </a:p>
          <a:p>
            <a:pPr marL="0" indent="0">
              <a:buFont typeface="Arial" panose="020B0604020202020204" pitchFamily="34" charset="0"/>
              <a:buNone/>
            </a:pPr>
            <a:r>
              <a:rPr lang="zh-CN" altLang="en-US" sz="1800" dirty="0"/>
              <a:t>将输入整理为如下键值对：</a:t>
            </a:r>
          </a:p>
        </p:txBody>
      </p:sp>
      <p:sp>
        <p:nvSpPr>
          <p:cNvPr id="10" name="内容占位符 2">
            <a:extLst>
              <a:ext uri="{FF2B5EF4-FFF2-40B4-BE49-F238E27FC236}">
                <a16:creationId xmlns:a16="http://schemas.microsoft.com/office/drawing/2014/main" id="{EC42B713-D246-4BE8-AD3F-3203C2A6F79D}"/>
              </a:ext>
            </a:extLst>
          </p:cNvPr>
          <p:cNvSpPr txBox="1">
            <a:spLocks/>
          </p:cNvSpPr>
          <p:nvPr/>
        </p:nvSpPr>
        <p:spPr>
          <a:xfrm>
            <a:off x="554434" y="914926"/>
            <a:ext cx="7686675" cy="370482"/>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1400" kern="1200">
                <a:solidFill>
                  <a:schemeClr val="tx1"/>
                </a:solidFill>
                <a:latin typeface="华文细黑" panose="02010600040101010101" pitchFamily="2" charset="-122"/>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华文细黑" panose="02010600040101010101" pitchFamily="2" charset="-122"/>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华文细黑" panose="02010600040101010101" pitchFamily="2" charset="-122"/>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zh-CN" altLang="en-US" sz="1800" dirty="0"/>
              <a:t>任务四的输入为任务三的输出，格式如下：</a:t>
            </a:r>
          </a:p>
        </p:txBody>
      </p:sp>
      <p:pic>
        <p:nvPicPr>
          <p:cNvPr id="7" name="图片 6">
            <a:extLst>
              <a:ext uri="{FF2B5EF4-FFF2-40B4-BE49-F238E27FC236}">
                <a16:creationId xmlns:a16="http://schemas.microsoft.com/office/drawing/2014/main" id="{CC9CDC7B-EB02-4B19-ADBD-B33505DCDDD5}"/>
              </a:ext>
            </a:extLst>
          </p:cNvPr>
          <p:cNvPicPr>
            <a:picLocks noChangeAspect="1"/>
          </p:cNvPicPr>
          <p:nvPr/>
        </p:nvPicPr>
        <p:blipFill>
          <a:blip r:embed="rId4"/>
          <a:stretch>
            <a:fillRect/>
          </a:stretch>
        </p:blipFill>
        <p:spPr>
          <a:xfrm>
            <a:off x="554433" y="2969594"/>
            <a:ext cx="7662587" cy="766259"/>
          </a:xfrm>
          <a:prstGeom prst="rect">
            <a:avLst/>
          </a:prstGeom>
        </p:spPr>
      </p:pic>
      <p:sp>
        <p:nvSpPr>
          <p:cNvPr id="13" name="内容占位符 2">
            <a:extLst>
              <a:ext uri="{FF2B5EF4-FFF2-40B4-BE49-F238E27FC236}">
                <a16:creationId xmlns:a16="http://schemas.microsoft.com/office/drawing/2014/main" id="{0E4EF186-A8D4-4105-8121-29A594468944}"/>
              </a:ext>
            </a:extLst>
          </p:cNvPr>
          <p:cNvSpPr txBox="1">
            <a:spLocks/>
          </p:cNvSpPr>
          <p:nvPr/>
        </p:nvSpPr>
        <p:spPr>
          <a:xfrm>
            <a:off x="554433" y="4018155"/>
            <a:ext cx="7686675" cy="370482"/>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1400" kern="1200">
                <a:solidFill>
                  <a:schemeClr val="tx1"/>
                </a:solidFill>
                <a:latin typeface="华文细黑" panose="02010600040101010101" pitchFamily="2" charset="-122"/>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华文细黑" panose="02010600040101010101" pitchFamily="2" charset="-122"/>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华文细黑" panose="02010600040101010101" pitchFamily="2" charset="-122"/>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en-US" altLang="zh-CN" sz="1800" dirty="0"/>
              <a:t>PageRank</a:t>
            </a:r>
            <a:r>
              <a:rPr lang="zh-CN" altLang="en-US" sz="1800" dirty="0"/>
              <a:t>默认值设置为</a:t>
            </a:r>
            <a:r>
              <a:rPr lang="en-US" altLang="zh-CN" sz="1800" dirty="0"/>
              <a:t>1.0</a:t>
            </a:r>
            <a:endParaRPr lang="zh-CN" altLang="en-US" sz="1800" dirty="0"/>
          </a:p>
        </p:txBody>
      </p:sp>
    </p:spTree>
    <p:extLst>
      <p:ext uri="{BB962C8B-B14F-4D97-AF65-F5344CB8AC3E}">
        <p14:creationId xmlns:p14="http://schemas.microsoft.com/office/powerpoint/2010/main" val="966457919"/>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2210594" y="366672"/>
            <a:ext cx="4722811" cy="341313"/>
          </a:xfrm>
        </p:spPr>
        <p:txBody>
          <a:bodyPr>
            <a:normAutofit fontScale="92500" lnSpcReduction="10000"/>
          </a:bodyPr>
          <a:lstStyle/>
          <a:p>
            <a:pPr marL="0" indent="0" algn="ctr">
              <a:buNone/>
            </a:pPr>
            <a:r>
              <a:rPr lang="zh-CN" altLang="en-US" dirty="0"/>
              <a:t>计算</a:t>
            </a:r>
          </a:p>
        </p:txBody>
      </p:sp>
      <p:sp>
        <p:nvSpPr>
          <p:cNvPr id="7" name="内容占位符 2">
            <a:extLst>
              <a:ext uri="{FF2B5EF4-FFF2-40B4-BE49-F238E27FC236}">
                <a16:creationId xmlns:a16="http://schemas.microsoft.com/office/drawing/2014/main" id="{957D709B-575C-4E58-8DB3-3E04839630F9}"/>
              </a:ext>
            </a:extLst>
          </p:cNvPr>
          <p:cNvSpPr txBox="1">
            <a:spLocks/>
          </p:cNvSpPr>
          <p:nvPr/>
        </p:nvSpPr>
        <p:spPr>
          <a:xfrm>
            <a:off x="444851" y="1857345"/>
            <a:ext cx="7686675" cy="1469973"/>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1400" kern="1200">
                <a:solidFill>
                  <a:schemeClr val="tx1"/>
                </a:solidFill>
                <a:latin typeface="华文细黑" panose="02010600040101010101" pitchFamily="2" charset="-122"/>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华文细黑" panose="02010600040101010101" pitchFamily="2" charset="-122"/>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华文细黑" panose="02010600040101010101" pitchFamily="2" charset="-122"/>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en-US" altLang="zh-CN" sz="1800" dirty="0"/>
              <a:t>Mapper</a:t>
            </a:r>
            <a:r>
              <a:rPr lang="zh-CN" altLang="en-US" sz="1800" dirty="0"/>
              <a:t>中，对于每个键值对，我们可以计算该人物</a:t>
            </a:r>
            <a:r>
              <a:rPr lang="en-US" altLang="zh-CN" sz="1800" dirty="0"/>
              <a:t>X</a:t>
            </a:r>
            <a:r>
              <a:rPr lang="zh-CN" altLang="en-US" sz="1800" dirty="0"/>
              <a:t>对 名字</a:t>
            </a:r>
            <a:r>
              <a:rPr lang="en-US" altLang="zh-CN" sz="1800" dirty="0" err="1"/>
              <a:t>i</a:t>
            </a:r>
            <a:r>
              <a:rPr lang="en-US" altLang="zh-CN" sz="1800" dirty="0"/>
              <a:t> </a:t>
            </a:r>
            <a:r>
              <a:rPr lang="zh-CN" altLang="en-US" sz="1800" dirty="0"/>
              <a:t>贡献的影响，贡献值为 影响</a:t>
            </a:r>
            <a:r>
              <a:rPr lang="en-US" altLang="zh-CN" sz="1800" dirty="0" err="1"/>
              <a:t>i</a:t>
            </a:r>
            <a:r>
              <a:rPr lang="zh-CN" altLang="en-US" sz="1800" dirty="0"/>
              <a:t>与</a:t>
            </a:r>
            <a:r>
              <a:rPr lang="en-US" altLang="zh-CN" sz="1800" dirty="0"/>
              <a:t>X</a:t>
            </a:r>
            <a:r>
              <a:rPr lang="zh-CN" altLang="en-US" sz="1800" dirty="0"/>
              <a:t>的</a:t>
            </a:r>
            <a:r>
              <a:rPr lang="en-US" altLang="zh-CN" sz="1800" dirty="0"/>
              <a:t>PageRank</a:t>
            </a:r>
            <a:r>
              <a:rPr lang="zh-CN" altLang="en-US" sz="1800" dirty="0"/>
              <a:t>的乘积。</a:t>
            </a:r>
            <a:endParaRPr lang="en-US" altLang="zh-CN" sz="1800" dirty="0"/>
          </a:p>
          <a:p>
            <a:pPr marL="0" indent="0">
              <a:buFont typeface="Arial" panose="020B0604020202020204" pitchFamily="34" charset="0"/>
              <a:buNone/>
            </a:pPr>
            <a:endParaRPr lang="en-US" altLang="zh-CN" sz="1800" dirty="0"/>
          </a:p>
          <a:p>
            <a:pPr marL="0" indent="0">
              <a:buFont typeface="Arial" panose="020B0604020202020204" pitchFamily="34" charset="0"/>
              <a:buNone/>
            </a:pPr>
            <a:r>
              <a:rPr lang="zh-CN" altLang="en-US" sz="1800" dirty="0"/>
              <a:t>对于每个名字，生成如下键值对：</a:t>
            </a:r>
          </a:p>
        </p:txBody>
      </p:sp>
      <p:pic>
        <p:nvPicPr>
          <p:cNvPr id="11" name="图片 10">
            <a:extLst>
              <a:ext uri="{FF2B5EF4-FFF2-40B4-BE49-F238E27FC236}">
                <a16:creationId xmlns:a16="http://schemas.microsoft.com/office/drawing/2014/main" id="{83A9A9FA-1A84-4E20-84D0-0B8B80F93ABC}"/>
              </a:ext>
            </a:extLst>
          </p:cNvPr>
          <p:cNvPicPr>
            <a:picLocks noChangeAspect="1"/>
          </p:cNvPicPr>
          <p:nvPr/>
        </p:nvPicPr>
        <p:blipFill>
          <a:blip r:embed="rId3"/>
          <a:stretch>
            <a:fillRect/>
          </a:stretch>
        </p:blipFill>
        <p:spPr>
          <a:xfrm>
            <a:off x="468939" y="949665"/>
            <a:ext cx="7662587" cy="766259"/>
          </a:xfrm>
          <a:prstGeom prst="rect">
            <a:avLst/>
          </a:prstGeom>
        </p:spPr>
      </p:pic>
      <p:pic>
        <p:nvPicPr>
          <p:cNvPr id="3" name="图片 2">
            <a:extLst>
              <a:ext uri="{FF2B5EF4-FFF2-40B4-BE49-F238E27FC236}">
                <a16:creationId xmlns:a16="http://schemas.microsoft.com/office/drawing/2014/main" id="{45ED5DC5-C3E0-4D75-B2C3-E3FA0B41940D}"/>
              </a:ext>
            </a:extLst>
          </p:cNvPr>
          <p:cNvPicPr>
            <a:picLocks noChangeAspect="1"/>
          </p:cNvPicPr>
          <p:nvPr/>
        </p:nvPicPr>
        <p:blipFill>
          <a:blip r:embed="rId4"/>
          <a:stretch>
            <a:fillRect/>
          </a:stretch>
        </p:blipFill>
        <p:spPr>
          <a:xfrm>
            <a:off x="561369" y="3207908"/>
            <a:ext cx="2389095" cy="882671"/>
          </a:xfrm>
          <a:prstGeom prst="rect">
            <a:avLst/>
          </a:prstGeom>
        </p:spPr>
      </p:pic>
      <p:sp>
        <p:nvSpPr>
          <p:cNvPr id="12" name="内容占位符 2">
            <a:extLst>
              <a:ext uri="{FF2B5EF4-FFF2-40B4-BE49-F238E27FC236}">
                <a16:creationId xmlns:a16="http://schemas.microsoft.com/office/drawing/2014/main" id="{27A4B332-F5EF-422A-8F2D-8DCDCC8B0DE7}"/>
              </a:ext>
            </a:extLst>
          </p:cNvPr>
          <p:cNvSpPr txBox="1">
            <a:spLocks/>
          </p:cNvSpPr>
          <p:nvPr/>
        </p:nvSpPr>
        <p:spPr>
          <a:xfrm>
            <a:off x="4739293" y="2828774"/>
            <a:ext cx="7686675" cy="1469973"/>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1400" kern="1200">
                <a:solidFill>
                  <a:schemeClr val="tx1"/>
                </a:solidFill>
                <a:latin typeface="华文细黑" panose="02010600040101010101" pitchFamily="2" charset="-122"/>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华文细黑" panose="02010600040101010101" pitchFamily="2" charset="-122"/>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华文细黑" panose="02010600040101010101" pitchFamily="2" charset="-122"/>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zh-CN" altLang="en-US" sz="1800" dirty="0"/>
              <a:t>同样，要生成用于维护出度表的键值对：</a:t>
            </a:r>
          </a:p>
        </p:txBody>
      </p:sp>
      <p:pic>
        <p:nvPicPr>
          <p:cNvPr id="5" name="图片 4">
            <a:extLst>
              <a:ext uri="{FF2B5EF4-FFF2-40B4-BE49-F238E27FC236}">
                <a16:creationId xmlns:a16="http://schemas.microsoft.com/office/drawing/2014/main" id="{3C1EDC9B-259B-4372-87D8-B3F5B64FAFCD}"/>
              </a:ext>
            </a:extLst>
          </p:cNvPr>
          <p:cNvPicPr>
            <a:picLocks noChangeAspect="1"/>
          </p:cNvPicPr>
          <p:nvPr/>
        </p:nvPicPr>
        <p:blipFill>
          <a:blip r:embed="rId5"/>
          <a:stretch>
            <a:fillRect/>
          </a:stretch>
        </p:blipFill>
        <p:spPr>
          <a:xfrm>
            <a:off x="4833101" y="3207908"/>
            <a:ext cx="2411805" cy="882671"/>
          </a:xfrm>
          <a:prstGeom prst="rect">
            <a:avLst/>
          </a:prstGeom>
        </p:spPr>
      </p:pic>
    </p:spTree>
    <p:extLst>
      <p:ext uri="{BB962C8B-B14F-4D97-AF65-F5344CB8AC3E}">
        <p14:creationId xmlns:p14="http://schemas.microsoft.com/office/powerpoint/2010/main" val="3970249858"/>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2210594" y="366672"/>
            <a:ext cx="4722811" cy="341313"/>
          </a:xfrm>
        </p:spPr>
        <p:txBody>
          <a:bodyPr>
            <a:normAutofit fontScale="92500" lnSpcReduction="10000"/>
          </a:bodyPr>
          <a:lstStyle/>
          <a:p>
            <a:pPr marL="0" indent="0" algn="ctr">
              <a:buNone/>
            </a:pPr>
            <a:r>
              <a:rPr lang="zh-CN" altLang="en-US" dirty="0"/>
              <a:t>计算</a:t>
            </a:r>
          </a:p>
        </p:txBody>
      </p:sp>
      <p:sp>
        <p:nvSpPr>
          <p:cNvPr id="8" name="内容占位符 2">
            <a:extLst>
              <a:ext uri="{FF2B5EF4-FFF2-40B4-BE49-F238E27FC236}">
                <a16:creationId xmlns:a16="http://schemas.microsoft.com/office/drawing/2014/main" id="{DD4DA970-22DB-4B7E-A32A-AE9E8BE2D873}"/>
              </a:ext>
            </a:extLst>
          </p:cNvPr>
          <p:cNvSpPr txBox="1">
            <a:spLocks/>
          </p:cNvSpPr>
          <p:nvPr/>
        </p:nvSpPr>
        <p:spPr>
          <a:xfrm>
            <a:off x="554431" y="953910"/>
            <a:ext cx="7686675" cy="472554"/>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1400" kern="1200">
                <a:solidFill>
                  <a:schemeClr val="tx1"/>
                </a:solidFill>
                <a:latin typeface="华文细黑" panose="02010600040101010101" pitchFamily="2" charset="-122"/>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华文细黑" panose="02010600040101010101" pitchFamily="2" charset="-122"/>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华文细黑" panose="02010600040101010101" pitchFamily="2" charset="-122"/>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zh-CN" altLang="en-US" sz="1800" dirty="0"/>
              <a:t>记</a:t>
            </a:r>
            <a:r>
              <a:rPr lang="en-US" altLang="zh-CN" sz="1800" dirty="0"/>
              <a:t>A</a:t>
            </a:r>
            <a:r>
              <a:rPr lang="zh-CN" altLang="en-US" sz="1800" dirty="0"/>
              <a:t>的出度表集合为</a:t>
            </a:r>
            <a:r>
              <a:rPr lang="en-US" altLang="zh-CN" sz="1800" dirty="0"/>
              <a:t>N, </a:t>
            </a:r>
            <a:r>
              <a:rPr lang="zh-CN" altLang="en-US" sz="1800" dirty="0"/>
              <a:t>则</a:t>
            </a:r>
            <a:r>
              <a:rPr lang="en-US" altLang="zh-CN" sz="1800" dirty="0"/>
              <a:t>A</a:t>
            </a:r>
            <a:r>
              <a:rPr lang="zh-CN" altLang="en-US" sz="1800" dirty="0"/>
              <a:t>的新</a:t>
            </a:r>
            <a:r>
              <a:rPr lang="en-US" altLang="zh-CN" sz="1800" dirty="0"/>
              <a:t>PR</a:t>
            </a:r>
            <a:r>
              <a:rPr lang="zh-CN" altLang="en-US" sz="1800" dirty="0"/>
              <a:t>计算过程如下式：</a:t>
            </a:r>
            <a:endParaRPr lang="en-US" altLang="zh-CN" sz="1800" dirty="0"/>
          </a:p>
          <a:p>
            <a:pPr marL="0" indent="0">
              <a:buFont typeface="Arial" panose="020B0604020202020204" pitchFamily="34" charset="0"/>
              <a:buNone/>
            </a:pPr>
            <a:endParaRPr lang="zh-CN" altLang="en-US" sz="1800" dirty="0"/>
          </a:p>
        </p:txBody>
      </p:sp>
      <p:pic>
        <p:nvPicPr>
          <p:cNvPr id="9" name="图片 8">
            <a:extLst>
              <a:ext uri="{FF2B5EF4-FFF2-40B4-BE49-F238E27FC236}">
                <a16:creationId xmlns:a16="http://schemas.microsoft.com/office/drawing/2014/main" id="{B9E4CF03-3FC8-4143-99F6-8C6BFD49BA53}"/>
              </a:ext>
            </a:extLst>
          </p:cNvPr>
          <p:cNvPicPr>
            <a:picLocks noChangeAspect="1"/>
          </p:cNvPicPr>
          <p:nvPr/>
        </p:nvPicPr>
        <p:blipFill>
          <a:blip r:embed="rId3"/>
          <a:stretch>
            <a:fillRect/>
          </a:stretch>
        </p:blipFill>
        <p:spPr>
          <a:xfrm>
            <a:off x="1850191" y="1426464"/>
            <a:ext cx="4900085" cy="662997"/>
          </a:xfrm>
          <a:prstGeom prst="rect">
            <a:avLst/>
          </a:prstGeom>
        </p:spPr>
      </p:pic>
      <p:sp>
        <p:nvSpPr>
          <p:cNvPr id="7" name="内容占位符 2">
            <a:extLst>
              <a:ext uri="{FF2B5EF4-FFF2-40B4-BE49-F238E27FC236}">
                <a16:creationId xmlns:a16="http://schemas.microsoft.com/office/drawing/2014/main" id="{957D709B-575C-4E58-8DB3-3E04839630F9}"/>
              </a:ext>
            </a:extLst>
          </p:cNvPr>
          <p:cNvSpPr txBox="1">
            <a:spLocks/>
          </p:cNvSpPr>
          <p:nvPr/>
        </p:nvSpPr>
        <p:spPr>
          <a:xfrm>
            <a:off x="554431" y="2335472"/>
            <a:ext cx="7686675" cy="895407"/>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1400" kern="1200">
                <a:solidFill>
                  <a:schemeClr val="tx1"/>
                </a:solidFill>
                <a:latin typeface="华文细黑" panose="02010600040101010101" pitchFamily="2" charset="-122"/>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华文细黑" panose="02010600040101010101" pitchFamily="2" charset="-122"/>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华文细黑" panose="02010600040101010101" pitchFamily="2" charset="-122"/>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en-US" altLang="zh-CN" sz="1800" dirty="0"/>
              <a:t>Reducer</a:t>
            </a:r>
            <a:r>
              <a:rPr lang="zh-CN" altLang="en-US" sz="1800" dirty="0"/>
              <a:t>中，首先通过</a:t>
            </a:r>
            <a:r>
              <a:rPr lang="en-US" altLang="zh-CN" sz="1800" dirty="0"/>
              <a:t>#</a:t>
            </a:r>
            <a:r>
              <a:rPr lang="zh-CN" altLang="en-US" sz="1800" dirty="0"/>
              <a:t>判断键值对类型，之后进行累加便得到了人物的新</a:t>
            </a:r>
            <a:r>
              <a:rPr lang="en-US" altLang="zh-CN" sz="1800" dirty="0"/>
              <a:t>PR</a:t>
            </a:r>
            <a:r>
              <a:rPr lang="zh-CN" altLang="en-US" sz="1800" dirty="0"/>
              <a:t>值。</a:t>
            </a:r>
            <a:endParaRPr lang="en-US" altLang="zh-CN" sz="1800" dirty="0"/>
          </a:p>
          <a:p>
            <a:pPr marL="0" indent="0">
              <a:buFont typeface="Arial" panose="020B0604020202020204" pitchFamily="34" charset="0"/>
              <a:buNone/>
            </a:pPr>
            <a:r>
              <a:rPr lang="zh-CN" altLang="en-US" sz="1800" dirty="0"/>
              <a:t>最后将结果格式化，作为下此迭代的输入。</a:t>
            </a:r>
          </a:p>
        </p:txBody>
      </p:sp>
      <p:pic>
        <p:nvPicPr>
          <p:cNvPr id="11" name="图片 10">
            <a:extLst>
              <a:ext uri="{FF2B5EF4-FFF2-40B4-BE49-F238E27FC236}">
                <a16:creationId xmlns:a16="http://schemas.microsoft.com/office/drawing/2014/main" id="{83A9A9FA-1A84-4E20-84D0-0B8B80F93ABC}"/>
              </a:ext>
            </a:extLst>
          </p:cNvPr>
          <p:cNvPicPr>
            <a:picLocks noChangeAspect="1"/>
          </p:cNvPicPr>
          <p:nvPr/>
        </p:nvPicPr>
        <p:blipFill>
          <a:blip r:embed="rId4"/>
          <a:stretch>
            <a:fillRect/>
          </a:stretch>
        </p:blipFill>
        <p:spPr>
          <a:xfrm>
            <a:off x="554431" y="3434000"/>
            <a:ext cx="7662587" cy="766259"/>
          </a:xfrm>
          <a:prstGeom prst="rect">
            <a:avLst/>
          </a:prstGeom>
        </p:spPr>
      </p:pic>
    </p:spTree>
    <p:extLst>
      <p:ext uri="{BB962C8B-B14F-4D97-AF65-F5344CB8AC3E}">
        <p14:creationId xmlns:p14="http://schemas.microsoft.com/office/powerpoint/2010/main" val="1182826033"/>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2210594" y="366672"/>
            <a:ext cx="4722811" cy="341313"/>
          </a:xfrm>
        </p:spPr>
        <p:txBody>
          <a:bodyPr>
            <a:normAutofit fontScale="92500" lnSpcReduction="10000"/>
          </a:bodyPr>
          <a:lstStyle/>
          <a:p>
            <a:pPr marL="0" indent="0" algn="ctr">
              <a:buNone/>
            </a:pPr>
            <a:r>
              <a:rPr lang="zh-CN" altLang="en-US" dirty="0"/>
              <a:t>结果处理</a:t>
            </a:r>
          </a:p>
        </p:txBody>
      </p:sp>
      <p:sp>
        <p:nvSpPr>
          <p:cNvPr id="8" name="内容占位符 2">
            <a:extLst>
              <a:ext uri="{FF2B5EF4-FFF2-40B4-BE49-F238E27FC236}">
                <a16:creationId xmlns:a16="http://schemas.microsoft.com/office/drawing/2014/main" id="{DD4DA970-22DB-4B7E-A32A-AE9E8BE2D873}"/>
              </a:ext>
            </a:extLst>
          </p:cNvPr>
          <p:cNvSpPr txBox="1">
            <a:spLocks/>
          </p:cNvSpPr>
          <p:nvPr/>
        </p:nvSpPr>
        <p:spPr>
          <a:xfrm>
            <a:off x="554431" y="953910"/>
            <a:ext cx="7686675" cy="3508362"/>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1400" kern="1200">
                <a:solidFill>
                  <a:schemeClr val="tx1"/>
                </a:solidFill>
                <a:latin typeface="华文细黑" panose="02010600040101010101" pitchFamily="2" charset="-122"/>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华文细黑" panose="02010600040101010101" pitchFamily="2" charset="-122"/>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华文细黑" panose="02010600040101010101" pitchFamily="2" charset="-122"/>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00" kern="1200">
                <a:solidFill>
                  <a:schemeClr val="tx1"/>
                </a:solidFill>
                <a:latin typeface="华文细黑" panose="02010600040101010101" pitchFamily="2" charset="-122"/>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en-US" altLang="zh-CN" sz="1800" dirty="0"/>
              <a:t>Mapper</a:t>
            </a:r>
            <a:r>
              <a:rPr lang="zh-CN" altLang="en-US" sz="1800" dirty="0"/>
              <a:t>中，去除</a:t>
            </a:r>
            <a:r>
              <a:rPr lang="en-US" altLang="zh-CN" sz="1800" dirty="0"/>
              <a:t>value</a:t>
            </a:r>
            <a:r>
              <a:rPr lang="zh-CN" altLang="en-US" sz="1800" dirty="0"/>
              <a:t>中</a:t>
            </a:r>
            <a:r>
              <a:rPr lang="en-US" altLang="zh-CN" sz="1800" dirty="0"/>
              <a:t>#</a:t>
            </a:r>
            <a:r>
              <a:rPr lang="zh-CN" altLang="en-US" sz="1800" dirty="0"/>
              <a:t>号后的出度表。为按</a:t>
            </a:r>
            <a:r>
              <a:rPr lang="en-US" altLang="zh-CN" sz="1800" dirty="0"/>
              <a:t>PR</a:t>
            </a:r>
            <a:r>
              <a:rPr lang="zh-CN" altLang="en-US" sz="1800" dirty="0"/>
              <a:t>进行排序，将</a:t>
            </a:r>
            <a:r>
              <a:rPr lang="en-US" altLang="zh-CN" sz="1800" dirty="0"/>
              <a:t>PR</a:t>
            </a:r>
            <a:r>
              <a:rPr lang="zh-CN" altLang="en-US" sz="1800" dirty="0"/>
              <a:t>设置为</a:t>
            </a:r>
            <a:r>
              <a:rPr lang="en-US" altLang="zh-CN" sz="1800" dirty="0"/>
              <a:t>key</a:t>
            </a:r>
            <a:r>
              <a:rPr lang="zh-CN" altLang="en-US" sz="1800" dirty="0"/>
              <a:t>，名字设置为</a:t>
            </a:r>
            <a:r>
              <a:rPr lang="en-US" altLang="zh-CN" sz="1800" dirty="0"/>
              <a:t>value</a:t>
            </a:r>
            <a:r>
              <a:rPr lang="zh-CN" altLang="en-US" sz="1800" dirty="0"/>
              <a:t>。</a:t>
            </a:r>
            <a:endParaRPr lang="en-US" altLang="zh-CN" sz="1800" dirty="0"/>
          </a:p>
          <a:p>
            <a:pPr marL="0" indent="0">
              <a:buFont typeface="Arial" panose="020B0604020202020204" pitchFamily="34" charset="0"/>
              <a:buNone/>
            </a:pPr>
            <a:endParaRPr lang="en-US" altLang="zh-CN" sz="1800" dirty="0"/>
          </a:p>
          <a:p>
            <a:pPr marL="0" indent="0">
              <a:buFont typeface="Arial" panose="020B0604020202020204" pitchFamily="34" charset="0"/>
              <a:buNone/>
            </a:pPr>
            <a:r>
              <a:rPr lang="zh-CN" altLang="en-US" sz="1800" dirty="0"/>
              <a:t>利用</a:t>
            </a:r>
            <a:r>
              <a:rPr lang="en-US" altLang="zh-CN" sz="1800" dirty="0"/>
              <a:t>Partition </a:t>
            </a:r>
            <a:r>
              <a:rPr lang="zh-CN" altLang="en-US" sz="1800" dirty="0"/>
              <a:t>类进行排序，由于默认为升序，结果需要降序，因此重写</a:t>
            </a:r>
            <a:r>
              <a:rPr lang="en-US" altLang="zh-CN" sz="1800" dirty="0" err="1"/>
              <a:t>DoubleWritable</a:t>
            </a:r>
            <a:r>
              <a:rPr lang="zh-CN" altLang="en-US" sz="1800" dirty="0"/>
              <a:t>类。因为只有</a:t>
            </a:r>
            <a:r>
              <a:rPr lang="en-US" altLang="zh-CN" sz="1800" dirty="0"/>
              <a:t>1000 </a:t>
            </a:r>
            <a:r>
              <a:rPr lang="zh-CN" altLang="en-US" sz="1800" dirty="0"/>
              <a:t>余数据，未采用采样排序，使用了简单的全排序</a:t>
            </a:r>
            <a:endParaRPr lang="en-US" altLang="zh-CN" sz="1800" dirty="0"/>
          </a:p>
          <a:p>
            <a:pPr marL="0" indent="0">
              <a:buFont typeface="Arial" panose="020B0604020202020204" pitchFamily="34" charset="0"/>
              <a:buNone/>
            </a:pPr>
            <a:endParaRPr lang="en-US" altLang="zh-CN" sz="1800" dirty="0"/>
          </a:p>
          <a:p>
            <a:pPr marL="0" indent="0">
              <a:buFont typeface="Arial" panose="020B0604020202020204" pitchFamily="34" charset="0"/>
              <a:buNone/>
            </a:pPr>
            <a:r>
              <a:rPr lang="en-US" altLang="zh-CN" sz="1800" dirty="0"/>
              <a:t>Reducer</a:t>
            </a:r>
            <a:r>
              <a:rPr lang="zh-CN" altLang="en-US" sz="1800" dirty="0"/>
              <a:t>中将</a:t>
            </a:r>
            <a:r>
              <a:rPr lang="en-US" altLang="zh-CN" sz="1800" dirty="0"/>
              <a:t>key value</a:t>
            </a:r>
            <a:r>
              <a:rPr lang="zh-CN" altLang="en-US" sz="1800" dirty="0"/>
              <a:t>反转即可</a:t>
            </a:r>
            <a:endParaRPr lang="en-US" altLang="zh-CN" sz="1800" dirty="0"/>
          </a:p>
          <a:p>
            <a:pPr marL="0" indent="0">
              <a:buFont typeface="Arial" panose="020B0604020202020204" pitchFamily="34" charset="0"/>
              <a:buNone/>
            </a:pPr>
            <a:endParaRPr lang="en-US" altLang="zh-CN" sz="1800" dirty="0"/>
          </a:p>
          <a:p>
            <a:pPr marL="0" indent="0">
              <a:buFont typeface="Arial" panose="020B0604020202020204" pitchFamily="34" charset="0"/>
              <a:buNone/>
            </a:pPr>
            <a:r>
              <a:rPr lang="zh-CN" altLang="en-US" sz="1800" dirty="0"/>
              <a:t>结果的开头部分如右图</a:t>
            </a:r>
          </a:p>
        </p:txBody>
      </p:sp>
      <p:pic>
        <p:nvPicPr>
          <p:cNvPr id="3" name="图片 2">
            <a:extLst>
              <a:ext uri="{FF2B5EF4-FFF2-40B4-BE49-F238E27FC236}">
                <a16:creationId xmlns:a16="http://schemas.microsoft.com/office/drawing/2014/main" id="{BFBB2D64-28E9-4C2F-AEBA-C494F04DA478}"/>
              </a:ext>
            </a:extLst>
          </p:cNvPr>
          <p:cNvPicPr>
            <a:picLocks noChangeAspect="1"/>
          </p:cNvPicPr>
          <p:nvPr/>
        </p:nvPicPr>
        <p:blipFill>
          <a:blip r:embed="rId3"/>
          <a:stretch>
            <a:fillRect/>
          </a:stretch>
        </p:blipFill>
        <p:spPr>
          <a:xfrm>
            <a:off x="4974335" y="2691532"/>
            <a:ext cx="2097023" cy="2302066"/>
          </a:xfrm>
          <a:prstGeom prst="rect">
            <a:avLst/>
          </a:prstGeom>
        </p:spPr>
      </p:pic>
    </p:spTree>
    <p:extLst>
      <p:ext uri="{BB962C8B-B14F-4D97-AF65-F5344CB8AC3E}">
        <p14:creationId xmlns:p14="http://schemas.microsoft.com/office/powerpoint/2010/main" val="256813285"/>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淘宝网chenying0907出品 3"/>
          <p:cNvSpPr/>
          <p:nvPr/>
        </p:nvSpPr>
        <p:spPr>
          <a:xfrm>
            <a:off x="-105747" y="0"/>
            <a:ext cx="9249747" cy="5143500"/>
          </a:xfrm>
          <a:prstGeom prst="rect">
            <a:avLst/>
          </a:prstGeom>
          <a:blipFill>
            <a:blip r:embed="rId3"/>
            <a:stretch>
              <a:fillRect l="-833" t="-18148" r="1" b="-397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淘宝网chenying0907出品 5"/>
          <p:cNvSpPr/>
          <p:nvPr/>
        </p:nvSpPr>
        <p:spPr>
          <a:xfrm>
            <a:off x="-105748" y="0"/>
            <a:ext cx="9249747" cy="5143500"/>
          </a:xfrm>
          <a:prstGeom prst="rect">
            <a:avLst/>
          </a:pr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六边形 6"/>
          <p:cNvSpPr>
            <a:spLocks noChangeAspect="1"/>
          </p:cNvSpPr>
          <p:nvPr/>
        </p:nvSpPr>
        <p:spPr>
          <a:xfrm rot="16200000">
            <a:off x="2311725" y="2177767"/>
            <a:ext cx="720000" cy="620690"/>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六边形 7"/>
          <p:cNvSpPr>
            <a:spLocks noChangeAspect="1"/>
          </p:cNvSpPr>
          <p:nvPr/>
        </p:nvSpPr>
        <p:spPr>
          <a:xfrm rot="16200000">
            <a:off x="891427" y="2625904"/>
            <a:ext cx="432000" cy="372414"/>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六边形 8"/>
          <p:cNvSpPr>
            <a:spLocks noChangeAspect="1"/>
          </p:cNvSpPr>
          <p:nvPr/>
        </p:nvSpPr>
        <p:spPr>
          <a:xfrm rot="16200000">
            <a:off x="837427" y="1074897"/>
            <a:ext cx="540000" cy="465518"/>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淘宝网chenying0907出品 9"/>
          <p:cNvGrpSpPr/>
          <p:nvPr/>
        </p:nvGrpSpPr>
        <p:grpSpPr>
          <a:xfrm>
            <a:off x="1137244" y="1047992"/>
            <a:ext cx="1427586" cy="1656000"/>
            <a:chOff x="1772354" y="1534077"/>
            <a:chExt cx="1427586" cy="1656000"/>
          </a:xfrm>
        </p:grpSpPr>
        <p:sp>
          <p:nvSpPr>
            <p:cNvPr id="11" name="六边形 10"/>
            <p:cNvSpPr>
              <a:spLocks noChangeAspect="1"/>
            </p:cNvSpPr>
            <p:nvPr/>
          </p:nvSpPr>
          <p:spPr>
            <a:xfrm rot="16200000">
              <a:off x="1658147" y="1648284"/>
              <a:ext cx="1656000" cy="1427586"/>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淘宝网chenying0907出品 11"/>
            <p:cNvSpPr txBox="1"/>
            <p:nvPr/>
          </p:nvSpPr>
          <p:spPr>
            <a:xfrm>
              <a:off x="1835696" y="1635646"/>
              <a:ext cx="1224644" cy="1446550"/>
            </a:xfrm>
            <a:prstGeom prst="rect">
              <a:avLst/>
            </a:prstGeom>
            <a:noFill/>
          </p:spPr>
          <p:txBody>
            <a:bodyPr wrap="square" rtlCol="0">
              <a:spAutoFit/>
            </a:bodyPr>
            <a:lstStyle/>
            <a:p>
              <a:pPr algn="ctr"/>
              <a:r>
                <a:rPr lang="en-US" altLang="zh-CN" sz="8800" dirty="0">
                  <a:solidFill>
                    <a:schemeClr val="bg1"/>
                  </a:solidFill>
                  <a:latin typeface="Impact" panose="020B0806030902050204" pitchFamily="34" charset="0"/>
                  <a:ea typeface="Arial Unicode MS" panose="020B0604020202020204" pitchFamily="34" charset="-122"/>
                  <a:cs typeface="Arial Unicode MS" panose="020B0604020202020204" pitchFamily="34" charset="-122"/>
                </a:rPr>
                <a:t>7</a:t>
              </a:r>
              <a:endParaRPr lang="zh-CN" altLang="en-US" sz="8800" dirty="0">
                <a:solidFill>
                  <a:schemeClr val="bg1"/>
                </a:solidFill>
                <a:latin typeface="Impact" panose="020B0806030902050204" pitchFamily="34" charset="0"/>
                <a:ea typeface="Arial Unicode MS" panose="020B0604020202020204" pitchFamily="34" charset="-122"/>
                <a:cs typeface="Arial Unicode MS" panose="020B0604020202020204" pitchFamily="34" charset="-122"/>
              </a:endParaRPr>
            </a:p>
          </p:txBody>
        </p:sp>
      </p:grpSp>
      <p:sp>
        <p:nvSpPr>
          <p:cNvPr id="13" name="淘宝网chenying0907出品 12"/>
          <p:cNvSpPr txBox="1"/>
          <p:nvPr/>
        </p:nvSpPr>
        <p:spPr bwMode="auto">
          <a:xfrm>
            <a:off x="3164463" y="1018108"/>
            <a:ext cx="4394572" cy="830997"/>
          </a:xfrm>
          <a:prstGeom prst="rect">
            <a:avLst/>
          </a:prstGeom>
          <a:noFill/>
        </p:spPr>
        <p:txBody>
          <a:bodyPr wrap="square">
            <a:spAutoFit/>
          </a:bodyPr>
          <a:lstStyle/>
          <a:p>
            <a:pPr eaLnBrk="1" fontAlgn="auto" hangingPunct="1">
              <a:spcBef>
                <a:spcPts val="0"/>
              </a:spcBef>
              <a:spcAft>
                <a:spcPts val="0"/>
              </a:spcAft>
              <a:defRPr/>
            </a:pPr>
            <a:r>
              <a:rPr lang="zh-CN" altLang="en-US" sz="4800" dirty="0">
                <a:solidFill>
                  <a:schemeClr val="bg1">
                    <a:lumMod val="95000"/>
                  </a:schemeClr>
                </a:solidFill>
                <a:latin typeface="华文细黑" panose="02010600040101010101" pitchFamily="2" charset="-122"/>
                <a:ea typeface="华文细黑" panose="02010600040101010101" pitchFamily="2" charset="-122"/>
                <a:cs typeface="Arial" pitchFamily="34" charset="0"/>
              </a:rPr>
              <a:t>标签传播</a:t>
            </a:r>
            <a:endParaRPr lang="zh-CN" altLang="en-US" sz="4800" baseline="-3000" dirty="0">
              <a:solidFill>
                <a:schemeClr val="bg1">
                  <a:lumMod val="95000"/>
                </a:schemeClr>
              </a:solidFill>
              <a:latin typeface="华文细黑" panose="02010600040101010101" pitchFamily="2" charset="-122"/>
              <a:ea typeface="华文细黑" panose="02010600040101010101" pitchFamily="2" charset="-122"/>
              <a:cs typeface="Arial" pitchFamily="34" charset="0"/>
            </a:endParaRPr>
          </a:p>
        </p:txBody>
      </p:sp>
      <p:sp>
        <p:nvSpPr>
          <p:cNvPr id="14" name="TextBox 111"/>
          <p:cNvSpPr txBox="1">
            <a:spLocks noChangeArrowheads="1"/>
          </p:cNvSpPr>
          <p:nvPr/>
        </p:nvSpPr>
        <p:spPr bwMode="auto">
          <a:xfrm>
            <a:off x="3155894" y="2124864"/>
            <a:ext cx="5907186" cy="27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29" tIns="34263" rIns="68529" bIns="34263">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r>
              <a:rPr lang="zh-CN" altLang="en-US" dirty="0">
                <a:solidFill>
                  <a:schemeClr val="bg1"/>
                </a:solidFill>
              </a:rPr>
              <a:t>使用</a:t>
            </a:r>
            <a:r>
              <a:rPr lang="en-US" altLang="zh-CN" dirty="0">
                <a:solidFill>
                  <a:schemeClr val="bg1"/>
                </a:solidFill>
              </a:rPr>
              <a:t>LPA</a:t>
            </a:r>
            <a:r>
              <a:rPr lang="zh-CN" altLang="en-US" dirty="0">
                <a:solidFill>
                  <a:schemeClr val="bg1"/>
                </a:solidFill>
              </a:rPr>
              <a:t>标签传播算法完成金庸人物关系网络图的社区发现</a:t>
            </a:r>
            <a:endParaRPr lang="en-US" altLang="zh-CN" sz="12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15" name="TextBox 111">
            <a:extLst>
              <a:ext uri="{FF2B5EF4-FFF2-40B4-BE49-F238E27FC236}">
                <a16:creationId xmlns:a16="http://schemas.microsoft.com/office/drawing/2014/main" id="{A9CB76B2-F59C-4C72-AFA8-C984F36051FC}"/>
              </a:ext>
            </a:extLst>
          </p:cNvPr>
          <p:cNvSpPr txBox="1">
            <a:spLocks noChangeArrowheads="1"/>
          </p:cNvSpPr>
          <p:nvPr/>
        </p:nvSpPr>
        <p:spPr bwMode="auto">
          <a:xfrm>
            <a:off x="6656233" y="3495710"/>
            <a:ext cx="2323865" cy="27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29" tIns="34263" rIns="68529" bIns="34263">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r>
              <a:rPr lang="en-US" altLang="zh-CN" dirty="0">
                <a:solidFill>
                  <a:schemeClr val="bg1"/>
                </a:solidFill>
              </a:rPr>
              <a:t>171860549 </a:t>
            </a:r>
            <a:r>
              <a:rPr lang="zh-CN" altLang="en-US" dirty="0">
                <a:solidFill>
                  <a:schemeClr val="bg1"/>
                </a:solidFill>
              </a:rPr>
              <a:t>闫旭芃</a:t>
            </a:r>
          </a:p>
        </p:txBody>
      </p:sp>
    </p:spTree>
    <p:extLst>
      <p:ext uri="{BB962C8B-B14F-4D97-AF65-F5344CB8AC3E}">
        <p14:creationId xmlns:p14="http://schemas.microsoft.com/office/powerpoint/2010/main" val="4212889985"/>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250" fill="hold"/>
                                        <p:tgtEl>
                                          <p:spTgt spid="10"/>
                                        </p:tgtEl>
                                        <p:attrNameLst>
                                          <p:attrName>ppt_w</p:attrName>
                                        </p:attrNameLst>
                                      </p:cBhvr>
                                      <p:tavLst>
                                        <p:tav tm="0">
                                          <p:val>
                                            <p:fltVal val="0"/>
                                          </p:val>
                                        </p:tav>
                                        <p:tav tm="100000">
                                          <p:val>
                                            <p:strVal val="#ppt_w"/>
                                          </p:val>
                                        </p:tav>
                                      </p:tavLst>
                                    </p:anim>
                                    <p:anim calcmode="lin" valueType="num">
                                      <p:cBhvr>
                                        <p:cTn id="8" dur="250" fill="hold"/>
                                        <p:tgtEl>
                                          <p:spTgt spid="10"/>
                                        </p:tgtEl>
                                        <p:attrNameLst>
                                          <p:attrName>ppt_h</p:attrName>
                                        </p:attrNameLst>
                                      </p:cBhvr>
                                      <p:tavLst>
                                        <p:tav tm="0">
                                          <p:val>
                                            <p:fltVal val="0"/>
                                          </p:val>
                                        </p:tav>
                                        <p:tav tm="100000">
                                          <p:val>
                                            <p:strVal val="#ppt_h"/>
                                          </p:val>
                                        </p:tav>
                                      </p:tavLst>
                                    </p:anim>
                                    <p:animEffect transition="in" filter="fade">
                                      <p:cBhvr>
                                        <p:cTn id="9" dur="250"/>
                                        <p:tgtEl>
                                          <p:spTgt spid="10"/>
                                        </p:tgtEl>
                                      </p:cBhvr>
                                    </p:animEffect>
                                  </p:childTnLst>
                                </p:cTn>
                              </p:par>
                              <p:par>
                                <p:cTn id="10" presetID="6" presetClass="emph" presetSubtype="0" decel="100000" fill="hold" nodeType="withEffect">
                                  <p:stCondLst>
                                    <p:cond delay="200"/>
                                  </p:stCondLst>
                                  <p:childTnLst>
                                    <p:animScale>
                                      <p:cBhvr>
                                        <p:cTn id="11" dur="250" fill="hold"/>
                                        <p:tgtEl>
                                          <p:spTgt spid="10"/>
                                        </p:tgtEl>
                                      </p:cBhvr>
                                      <p:by x="110000" y="110000"/>
                                    </p:animScale>
                                  </p:childTnLst>
                                </p:cTn>
                              </p:par>
                              <p:par>
                                <p:cTn id="12" presetID="6" presetClass="emph" presetSubtype="0" decel="100000" fill="hold" nodeType="withEffect">
                                  <p:stCondLst>
                                    <p:cond delay="300"/>
                                  </p:stCondLst>
                                  <p:childTnLst>
                                    <p:animScale>
                                      <p:cBhvr>
                                        <p:cTn id="13" dur="250" fill="hold"/>
                                        <p:tgtEl>
                                          <p:spTgt spid="10"/>
                                        </p:tgtEl>
                                      </p:cBhvr>
                                      <p:by x="91000" y="91000"/>
                                    </p:animScale>
                                  </p:childTnLst>
                                </p:cTn>
                              </p:par>
                            </p:childTnLst>
                          </p:cTn>
                        </p:par>
                        <p:par>
                          <p:cTn id="14" fill="hold">
                            <p:stCondLst>
                              <p:cond delay="550"/>
                            </p:stCondLst>
                            <p:childTnLst>
                              <p:par>
                                <p:cTn id="15" presetID="2" presetClass="entr" presetSubtype="6" decel="10000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400" fill="hold"/>
                                        <p:tgtEl>
                                          <p:spTgt spid="7"/>
                                        </p:tgtEl>
                                        <p:attrNameLst>
                                          <p:attrName>ppt_x</p:attrName>
                                        </p:attrNameLst>
                                      </p:cBhvr>
                                      <p:tavLst>
                                        <p:tav tm="0">
                                          <p:val>
                                            <p:strVal val="1+#ppt_w/2"/>
                                          </p:val>
                                        </p:tav>
                                        <p:tav tm="100000">
                                          <p:val>
                                            <p:strVal val="#ppt_x"/>
                                          </p:val>
                                        </p:tav>
                                      </p:tavLst>
                                    </p:anim>
                                    <p:anim calcmode="lin" valueType="num">
                                      <p:cBhvr additive="base">
                                        <p:cTn id="18" dur="400" fill="hold"/>
                                        <p:tgtEl>
                                          <p:spTgt spid="7"/>
                                        </p:tgtEl>
                                        <p:attrNameLst>
                                          <p:attrName>ppt_y</p:attrName>
                                        </p:attrNameLst>
                                      </p:cBhvr>
                                      <p:tavLst>
                                        <p:tav tm="0">
                                          <p:val>
                                            <p:strVal val="1+#ppt_h/2"/>
                                          </p:val>
                                        </p:tav>
                                        <p:tav tm="100000">
                                          <p:val>
                                            <p:strVal val="#ppt_y"/>
                                          </p:val>
                                        </p:tav>
                                      </p:tavLst>
                                    </p:anim>
                                  </p:childTnLst>
                                </p:cTn>
                              </p:par>
                              <p:par>
                                <p:cTn id="19" presetID="2" presetClass="entr" presetSubtype="9" decel="100000" fill="hold" grpId="0" nodeType="withEffect">
                                  <p:stCondLst>
                                    <p:cond delay="15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400" fill="hold"/>
                                        <p:tgtEl>
                                          <p:spTgt spid="9"/>
                                        </p:tgtEl>
                                        <p:attrNameLst>
                                          <p:attrName>ppt_x</p:attrName>
                                        </p:attrNameLst>
                                      </p:cBhvr>
                                      <p:tavLst>
                                        <p:tav tm="0">
                                          <p:val>
                                            <p:strVal val="0-#ppt_w/2"/>
                                          </p:val>
                                        </p:tav>
                                        <p:tav tm="100000">
                                          <p:val>
                                            <p:strVal val="#ppt_x"/>
                                          </p:val>
                                        </p:tav>
                                      </p:tavLst>
                                    </p:anim>
                                    <p:anim calcmode="lin" valueType="num">
                                      <p:cBhvr additive="base">
                                        <p:cTn id="22" dur="400" fill="hold"/>
                                        <p:tgtEl>
                                          <p:spTgt spid="9"/>
                                        </p:tgtEl>
                                        <p:attrNameLst>
                                          <p:attrName>ppt_y</p:attrName>
                                        </p:attrNameLst>
                                      </p:cBhvr>
                                      <p:tavLst>
                                        <p:tav tm="0">
                                          <p:val>
                                            <p:strVal val="0-#ppt_h/2"/>
                                          </p:val>
                                        </p:tav>
                                        <p:tav tm="100000">
                                          <p:val>
                                            <p:strVal val="#ppt_y"/>
                                          </p:val>
                                        </p:tav>
                                      </p:tavLst>
                                    </p:anim>
                                  </p:childTnLst>
                                </p:cTn>
                              </p:par>
                              <p:par>
                                <p:cTn id="23" presetID="2" presetClass="entr" presetSubtype="12" decel="100000" fill="hold" grpId="0" nodeType="withEffect">
                                  <p:stCondLst>
                                    <p:cond delay="30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400" fill="hold"/>
                                        <p:tgtEl>
                                          <p:spTgt spid="8"/>
                                        </p:tgtEl>
                                        <p:attrNameLst>
                                          <p:attrName>ppt_x</p:attrName>
                                        </p:attrNameLst>
                                      </p:cBhvr>
                                      <p:tavLst>
                                        <p:tav tm="0">
                                          <p:val>
                                            <p:strVal val="0-#ppt_w/2"/>
                                          </p:val>
                                        </p:tav>
                                        <p:tav tm="100000">
                                          <p:val>
                                            <p:strVal val="#ppt_x"/>
                                          </p:val>
                                        </p:tav>
                                      </p:tavLst>
                                    </p:anim>
                                    <p:anim calcmode="lin" valueType="num">
                                      <p:cBhvr additive="base">
                                        <p:cTn id="26" dur="400" fill="hold"/>
                                        <p:tgtEl>
                                          <p:spTgt spid="8"/>
                                        </p:tgtEl>
                                        <p:attrNameLst>
                                          <p:attrName>ppt_y</p:attrName>
                                        </p:attrNameLst>
                                      </p:cBhvr>
                                      <p:tavLst>
                                        <p:tav tm="0">
                                          <p:val>
                                            <p:strVal val="1+#ppt_h/2"/>
                                          </p:val>
                                        </p:tav>
                                        <p:tav tm="100000">
                                          <p:val>
                                            <p:strVal val="#ppt_y"/>
                                          </p:val>
                                        </p:tav>
                                      </p:tavLst>
                                    </p:anim>
                                  </p:childTnLst>
                                </p:cTn>
                              </p:par>
                            </p:childTnLst>
                          </p:cTn>
                        </p:par>
                        <p:par>
                          <p:cTn id="27" fill="hold">
                            <p:stCondLst>
                              <p:cond delay="1250"/>
                            </p:stCondLst>
                            <p:childTnLst>
                              <p:par>
                                <p:cTn id="28" presetID="2" presetClass="entr" presetSubtype="1" decel="100000" fill="hold" grpId="0" nodeType="afterEffect">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cBhvr additive="base">
                                        <p:cTn id="30" dur="500" fill="hold"/>
                                        <p:tgtEl>
                                          <p:spTgt spid="13"/>
                                        </p:tgtEl>
                                        <p:attrNameLst>
                                          <p:attrName>ppt_x</p:attrName>
                                        </p:attrNameLst>
                                      </p:cBhvr>
                                      <p:tavLst>
                                        <p:tav tm="0">
                                          <p:val>
                                            <p:strVal val="#ppt_x"/>
                                          </p:val>
                                        </p:tav>
                                        <p:tav tm="100000">
                                          <p:val>
                                            <p:strVal val="#ppt_x"/>
                                          </p:val>
                                        </p:tav>
                                      </p:tavLst>
                                    </p:anim>
                                    <p:anim calcmode="lin" valueType="num">
                                      <p:cBhvr additive="base">
                                        <p:cTn id="31" dur="500" fill="hold"/>
                                        <p:tgtEl>
                                          <p:spTgt spid="13"/>
                                        </p:tgtEl>
                                        <p:attrNameLst>
                                          <p:attrName>ppt_y</p:attrName>
                                        </p:attrNameLst>
                                      </p:cBhvr>
                                      <p:tavLst>
                                        <p:tav tm="0">
                                          <p:val>
                                            <p:strVal val="0-#ppt_h/2"/>
                                          </p:val>
                                        </p:tav>
                                        <p:tav tm="100000">
                                          <p:val>
                                            <p:strVal val="#ppt_y"/>
                                          </p:val>
                                        </p:tav>
                                      </p:tavLst>
                                    </p:anim>
                                  </p:childTnLst>
                                </p:cTn>
                              </p:par>
                            </p:childTnLst>
                          </p:cTn>
                        </p:par>
                        <p:par>
                          <p:cTn id="32" fill="hold">
                            <p:stCondLst>
                              <p:cond delay="1750"/>
                            </p:stCondLst>
                            <p:childTnLst>
                              <p:par>
                                <p:cTn id="33" presetID="10" presetClass="entr" presetSubtype="0" fill="hold" grpId="0" nodeType="afterEffect">
                                  <p:stCondLst>
                                    <p:cond delay="0"/>
                                  </p:stCondLst>
                                  <p:iterate type="lt">
                                    <p:tmPct val="10000"/>
                                  </p:iterate>
                                  <p:childTnLst>
                                    <p:set>
                                      <p:cBhvr>
                                        <p:cTn id="34" dur="1" fill="hold">
                                          <p:stCondLst>
                                            <p:cond delay="0"/>
                                          </p:stCondLst>
                                        </p:cTn>
                                        <p:tgtEl>
                                          <p:spTgt spid="14"/>
                                        </p:tgtEl>
                                        <p:attrNameLst>
                                          <p:attrName>style.visibility</p:attrName>
                                        </p:attrNameLst>
                                      </p:cBhvr>
                                      <p:to>
                                        <p:strVal val="visible"/>
                                      </p:to>
                                    </p:set>
                                    <p:animEffect transition="in" filter="fade">
                                      <p:cBhvr>
                                        <p:cTn id="35" dur="100"/>
                                        <p:tgtEl>
                                          <p:spTgt spid="14"/>
                                        </p:tgtEl>
                                      </p:cBhvr>
                                    </p:animEffect>
                                  </p:childTnLst>
                                </p:cTn>
                              </p:par>
                            </p:childTnLst>
                          </p:cTn>
                        </p:par>
                        <p:par>
                          <p:cTn id="36" fill="hold">
                            <p:stCondLst>
                              <p:cond delay="2110"/>
                            </p:stCondLst>
                            <p:childTnLst>
                              <p:par>
                                <p:cTn id="37" presetID="10" presetClass="entr" presetSubtype="0" fill="hold" grpId="0" nodeType="afterEffect">
                                  <p:stCondLst>
                                    <p:cond delay="0"/>
                                  </p:stCondLst>
                                  <p:iterate type="lt">
                                    <p:tmPct val="10000"/>
                                  </p:iterate>
                                  <p:childTnLst>
                                    <p:set>
                                      <p:cBhvr>
                                        <p:cTn id="38" dur="1" fill="hold">
                                          <p:stCondLst>
                                            <p:cond delay="0"/>
                                          </p:stCondLst>
                                        </p:cTn>
                                        <p:tgtEl>
                                          <p:spTgt spid="15"/>
                                        </p:tgtEl>
                                        <p:attrNameLst>
                                          <p:attrName>style.visibility</p:attrName>
                                        </p:attrNameLst>
                                      </p:cBhvr>
                                      <p:to>
                                        <p:strVal val="visible"/>
                                      </p:to>
                                    </p:set>
                                    <p:animEffect transition="in" filter="fade">
                                      <p:cBhvr>
                                        <p:cTn id="39" dur="1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3" grpId="0"/>
      <p:bldP spid="14" grpId="0"/>
      <p:bldP spid="1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906439" y="339725"/>
            <a:ext cx="5256362" cy="452036"/>
          </a:xfrm>
        </p:spPr>
        <p:txBody>
          <a:bodyPr>
            <a:normAutofit/>
          </a:bodyPr>
          <a:lstStyle/>
          <a:p>
            <a:pPr marL="0" indent="0" algn="ctr">
              <a:buNone/>
            </a:pPr>
            <a:r>
              <a:rPr lang="en-US" altLang="zh-CN" dirty="0"/>
              <a:t>LPA</a:t>
            </a:r>
            <a:r>
              <a:rPr lang="zh-CN" altLang="en-US" dirty="0"/>
              <a:t>算法介绍</a:t>
            </a:r>
          </a:p>
        </p:txBody>
      </p:sp>
      <p:grpSp>
        <p:nvGrpSpPr>
          <p:cNvPr id="86" name="淘宝网chenying0907出品 1">
            <a:extLst>
              <a:ext uri="{FF2B5EF4-FFF2-40B4-BE49-F238E27FC236}">
                <a16:creationId xmlns:a16="http://schemas.microsoft.com/office/drawing/2014/main" id="{12797D28-F413-4401-A2A9-21EB773001CF}"/>
              </a:ext>
            </a:extLst>
          </p:cNvPr>
          <p:cNvGrpSpPr/>
          <p:nvPr/>
        </p:nvGrpSpPr>
        <p:grpSpPr>
          <a:xfrm>
            <a:off x="144110" y="1808654"/>
            <a:ext cx="1425898" cy="299795"/>
            <a:chOff x="2989653" y="2353294"/>
            <a:chExt cx="6069169" cy="737759"/>
          </a:xfrm>
        </p:grpSpPr>
        <p:sp>
          <p:nvSpPr>
            <p:cNvPr id="87" name="Rectangle 22">
              <a:extLst>
                <a:ext uri="{FF2B5EF4-FFF2-40B4-BE49-F238E27FC236}">
                  <a16:creationId xmlns:a16="http://schemas.microsoft.com/office/drawing/2014/main" id="{4DBA1EDA-14D7-4FEC-9E2D-3B096DA15081}"/>
                </a:ext>
              </a:extLst>
            </p:cNvPr>
            <p:cNvSpPr/>
            <p:nvPr/>
          </p:nvSpPr>
          <p:spPr>
            <a:xfrm>
              <a:off x="2989653" y="2353296"/>
              <a:ext cx="5187953" cy="737757"/>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88" name="TextBox 23">
              <a:extLst>
                <a:ext uri="{FF2B5EF4-FFF2-40B4-BE49-F238E27FC236}">
                  <a16:creationId xmlns:a16="http://schemas.microsoft.com/office/drawing/2014/main" id="{8DD79434-3E2C-483E-BD98-0554D2FCDBE9}"/>
                </a:ext>
              </a:extLst>
            </p:cNvPr>
            <p:cNvSpPr txBox="1"/>
            <p:nvPr/>
          </p:nvSpPr>
          <p:spPr>
            <a:xfrm>
              <a:off x="2989653" y="2353294"/>
              <a:ext cx="6069169" cy="737758"/>
            </a:xfrm>
            <a:prstGeom prst="rect">
              <a:avLst/>
            </a:prstGeom>
            <a:noFill/>
          </p:spPr>
          <p:txBody>
            <a:bodyPr wrap="square" rtlCol="0">
              <a:spAutoFit/>
            </a:bodyPr>
            <a:lstStyle/>
            <a:p>
              <a:r>
                <a:rPr lang="zh-CN" altLang="en-US" sz="1400" b="1" dirty="0"/>
                <a:t>半监督学习</a:t>
              </a:r>
              <a:r>
                <a:rPr lang="zh-CN" altLang="en-US" sz="1400" dirty="0"/>
                <a:t>：</a:t>
              </a:r>
              <a:endParaRPr lang="en-US" sz="1400" b="1" dirty="0">
                <a:solidFill>
                  <a:schemeClr val="bg1"/>
                </a:solidFill>
                <a:latin typeface="+mn-ea"/>
                <a:cs typeface="Open Sans" panose="020B0606030504020204" pitchFamily="34" charset="0"/>
              </a:endParaRPr>
            </a:p>
          </p:txBody>
        </p:sp>
      </p:grpSp>
      <p:sp>
        <p:nvSpPr>
          <p:cNvPr id="3" name="文本框 2">
            <a:extLst>
              <a:ext uri="{FF2B5EF4-FFF2-40B4-BE49-F238E27FC236}">
                <a16:creationId xmlns:a16="http://schemas.microsoft.com/office/drawing/2014/main" id="{5BFF9249-D674-497A-B8FA-987C7D9DDA89}"/>
              </a:ext>
            </a:extLst>
          </p:cNvPr>
          <p:cNvSpPr txBox="1"/>
          <p:nvPr/>
        </p:nvSpPr>
        <p:spPr>
          <a:xfrm>
            <a:off x="144110" y="2207919"/>
            <a:ext cx="8048445" cy="923330"/>
          </a:xfrm>
          <a:prstGeom prst="rect">
            <a:avLst/>
          </a:prstGeom>
          <a:noFill/>
        </p:spPr>
        <p:txBody>
          <a:bodyPr wrap="square" rtlCol="0">
            <a:spAutoFit/>
          </a:bodyPr>
          <a:lstStyle/>
          <a:p>
            <a:r>
              <a:rPr lang="zh-CN" altLang="en-US" dirty="0"/>
              <a:t>半监督学习 （</a:t>
            </a:r>
            <a:r>
              <a:rPr lang="en-US" altLang="zh-CN" dirty="0"/>
              <a:t>Semi-supervised Learning</a:t>
            </a:r>
            <a:r>
              <a:rPr lang="zh-CN" altLang="en-US" dirty="0"/>
              <a:t>， </a:t>
            </a:r>
            <a:r>
              <a:rPr lang="en-US" altLang="zh-CN" dirty="0"/>
              <a:t>SSL</a:t>
            </a:r>
            <a:r>
              <a:rPr lang="zh-CN" altLang="en-US" dirty="0"/>
              <a:t>）是一种有监督学习和无监督学习相结合的一种方法，同时使用标记数据和未标记数据的机器学习方法。其基本思想是基于数据分布上的模型假设，利用少量的已标注数据进行指导并预测未标记数据的标记，并合并到标记数据集中。</a:t>
            </a:r>
          </a:p>
          <a:p>
            <a:endParaRPr lang="zh-CN" altLang="en-US" dirty="0"/>
          </a:p>
        </p:txBody>
      </p:sp>
      <p:sp>
        <p:nvSpPr>
          <p:cNvPr id="4" name="文本框 3">
            <a:extLst>
              <a:ext uri="{FF2B5EF4-FFF2-40B4-BE49-F238E27FC236}">
                <a16:creationId xmlns:a16="http://schemas.microsoft.com/office/drawing/2014/main" id="{857FF561-DC4F-4FF7-A006-887109FA9C54}"/>
              </a:ext>
            </a:extLst>
          </p:cNvPr>
          <p:cNvSpPr txBox="1"/>
          <p:nvPr/>
        </p:nvSpPr>
        <p:spPr>
          <a:xfrm>
            <a:off x="398845" y="992008"/>
            <a:ext cx="7538974" cy="507831"/>
          </a:xfrm>
          <a:prstGeom prst="rect">
            <a:avLst/>
          </a:prstGeom>
          <a:noFill/>
        </p:spPr>
        <p:txBody>
          <a:bodyPr wrap="square" rtlCol="0">
            <a:spAutoFit/>
          </a:bodyPr>
          <a:lstStyle/>
          <a:p>
            <a:r>
              <a:rPr lang="en-US" altLang="zh-CN" dirty="0"/>
              <a:t>LPA </a:t>
            </a:r>
            <a:r>
              <a:rPr lang="zh-CN" altLang="en-US" dirty="0"/>
              <a:t>是一种半监督的图分析算法，能够为图中的每一个节点打上标签，对图的顶点进行聚类，从而在一张类似社交网络的图中完成社区发现。</a:t>
            </a:r>
          </a:p>
        </p:txBody>
      </p:sp>
      <p:grpSp>
        <p:nvGrpSpPr>
          <p:cNvPr id="29" name="淘宝网chenying0907出品 1">
            <a:extLst>
              <a:ext uri="{FF2B5EF4-FFF2-40B4-BE49-F238E27FC236}">
                <a16:creationId xmlns:a16="http://schemas.microsoft.com/office/drawing/2014/main" id="{199ADD50-9101-479E-ABA0-7354A106B0ED}"/>
              </a:ext>
            </a:extLst>
          </p:cNvPr>
          <p:cNvGrpSpPr/>
          <p:nvPr/>
        </p:nvGrpSpPr>
        <p:grpSpPr>
          <a:xfrm>
            <a:off x="153772" y="3080821"/>
            <a:ext cx="2248052" cy="523220"/>
            <a:chOff x="2989653" y="2353294"/>
            <a:chExt cx="6069169" cy="1287581"/>
          </a:xfrm>
        </p:grpSpPr>
        <p:sp>
          <p:nvSpPr>
            <p:cNvPr id="30" name="Rectangle 22">
              <a:extLst>
                <a:ext uri="{FF2B5EF4-FFF2-40B4-BE49-F238E27FC236}">
                  <a16:creationId xmlns:a16="http://schemas.microsoft.com/office/drawing/2014/main" id="{82A52C56-D7E1-45C1-BEFC-283442F063C3}"/>
                </a:ext>
              </a:extLst>
            </p:cNvPr>
            <p:cNvSpPr/>
            <p:nvPr/>
          </p:nvSpPr>
          <p:spPr>
            <a:xfrm>
              <a:off x="2989653" y="2353296"/>
              <a:ext cx="5187953" cy="737757"/>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31" name="TextBox 23">
              <a:extLst>
                <a:ext uri="{FF2B5EF4-FFF2-40B4-BE49-F238E27FC236}">
                  <a16:creationId xmlns:a16="http://schemas.microsoft.com/office/drawing/2014/main" id="{2458A32B-3DE5-4638-B418-15329EBE0A5D}"/>
                </a:ext>
              </a:extLst>
            </p:cNvPr>
            <p:cNvSpPr txBox="1"/>
            <p:nvPr/>
          </p:nvSpPr>
          <p:spPr>
            <a:xfrm>
              <a:off x="2989653" y="2353294"/>
              <a:ext cx="6069169" cy="1287581"/>
            </a:xfrm>
            <a:prstGeom prst="rect">
              <a:avLst/>
            </a:prstGeom>
            <a:noFill/>
          </p:spPr>
          <p:txBody>
            <a:bodyPr wrap="square" rtlCol="0">
              <a:spAutoFit/>
            </a:bodyPr>
            <a:lstStyle/>
            <a:p>
              <a:r>
                <a:rPr lang="zh-CN" altLang="en-US" sz="1400" b="1" dirty="0"/>
                <a:t>社会网络的社区挖掘</a:t>
              </a:r>
              <a:r>
                <a:rPr lang="zh-CN" altLang="en-US" sz="1400" dirty="0"/>
                <a:t>：</a:t>
              </a:r>
              <a:endParaRPr lang="en-US" sz="1400" b="1" dirty="0">
                <a:solidFill>
                  <a:schemeClr val="bg1"/>
                </a:solidFill>
                <a:latin typeface="+mn-ea"/>
                <a:cs typeface="Open Sans" panose="020B0606030504020204" pitchFamily="34" charset="0"/>
              </a:endParaRPr>
            </a:p>
          </p:txBody>
        </p:sp>
      </p:grpSp>
      <p:sp>
        <p:nvSpPr>
          <p:cNvPr id="5" name="矩形 4">
            <a:extLst>
              <a:ext uri="{FF2B5EF4-FFF2-40B4-BE49-F238E27FC236}">
                <a16:creationId xmlns:a16="http://schemas.microsoft.com/office/drawing/2014/main" id="{68BD57AA-1B02-4083-A81D-21415B60FE66}"/>
              </a:ext>
            </a:extLst>
          </p:cNvPr>
          <p:cNvSpPr/>
          <p:nvPr/>
        </p:nvSpPr>
        <p:spPr>
          <a:xfrm>
            <a:off x="170451" y="3464947"/>
            <a:ext cx="8048444" cy="1338828"/>
          </a:xfrm>
          <a:prstGeom prst="rect">
            <a:avLst/>
          </a:prstGeom>
        </p:spPr>
        <p:txBody>
          <a:bodyPr wrap="square">
            <a:spAutoFit/>
          </a:bodyPr>
          <a:lstStyle/>
          <a:p>
            <a:r>
              <a:rPr lang="zh-CN" altLang="en-US" dirty="0"/>
              <a:t>在各种基于图的网络中，节点之间存在一些潜在的社区结构，社区结构由一组相似的顶点互相连接而成，同一社区内部之间连接稠密，不同社区时间连接较为稀疏，如社交网络中喜好音乐的用户可以划分为一个社区。社区结构（</a:t>
            </a:r>
            <a:r>
              <a:rPr lang="en-US" altLang="zh-CN" dirty="0"/>
              <a:t>Community Structure</a:t>
            </a:r>
            <a:r>
              <a:rPr lang="zh-CN" altLang="en-US" dirty="0"/>
              <a:t>）是复杂网络中的一个普遍特征，网络由多个社区组成。社区挖掘（</a:t>
            </a:r>
            <a:r>
              <a:rPr lang="en-US" altLang="zh-CN" dirty="0"/>
              <a:t>Community Detection )</a:t>
            </a:r>
            <a:r>
              <a:rPr lang="zh-CN" altLang="en-US" dirty="0"/>
              <a:t>是一个负责而有意义的过程，就是在图</a:t>
            </a:r>
            <a:r>
              <a:rPr lang="en-US" altLang="zh-CN" dirty="0"/>
              <a:t>G=G(V,E)</a:t>
            </a:r>
            <a:r>
              <a:rPr lang="zh-CN" altLang="en-US" dirty="0"/>
              <a:t>中确定</a:t>
            </a:r>
            <a:r>
              <a:rPr lang="en-US" altLang="zh-CN" dirty="0"/>
              <a:t>n(&gt;=1)</a:t>
            </a:r>
            <a:r>
              <a:rPr lang="zh-CN" altLang="en-US" dirty="0"/>
              <a:t>个社区，使得个社区的顶点集合构成</a:t>
            </a:r>
            <a:r>
              <a:rPr lang="en-US" altLang="zh-CN" dirty="0"/>
              <a:t>V</a:t>
            </a:r>
            <a:r>
              <a:rPr lang="zh-CN" altLang="en-US" dirty="0"/>
              <a:t>的一个覆盖。其中</a:t>
            </a:r>
            <a:r>
              <a:rPr lang="en-US" altLang="zh-CN" dirty="0"/>
              <a:t>LPA</a:t>
            </a:r>
            <a:r>
              <a:rPr lang="zh-CN" altLang="en-US" dirty="0"/>
              <a:t>便是一种社区发现算法</a:t>
            </a:r>
            <a:br>
              <a:rPr lang="zh-CN" altLang="en-US" dirty="0"/>
            </a:br>
            <a:endParaRPr lang="zh-CN" altLang="en-US" dirty="0"/>
          </a:p>
        </p:txBody>
      </p:sp>
      <p:pic>
        <p:nvPicPr>
          <p:cNvPr id="10" name="图片 9">
            <a:extLst>
              <a:ext uri="{FF2B5EF4-FFF2-40B4-BE49-F238E27FC236}">
                <a16:creationId xmlns:a16="http://schemas.microsoft.com/office/drawing/2014/main" id="{EAF0EC9B-F038-4F9D-A2CC-8CADD93F2C52}"/>
              </a:ext>
            </a:extLst>
          </p:cNvPr>
          <p:cNvPicPr>
            <a:picLocks noChangeAspect="1"/>
          </p:cNvPicPr>
          <p:nvPr/>
        </p:nvPicPr>
        <p:blipFill>
          <a:blip r:embed="rId3"/>
          <a:stretch>
            <a:fillRect/>
          </a:stretch>
        </p:blipFill>
        <p:spPr>
          <a:xfrm>
            <a:off x="1330712" y="2569251"/>
            <a:ext cx="6546147" cy="1760373"/>
          </a:xfrm>
          <a:prstGeom prst="rect">
            <a:avLst/>
          </a:prstGeom>
        </p:spPr>
      </p:pic>
    </p:spTree>
    <p:extLst>
      <p:ext uri="{BB962C8B-B14F-4D97-AF65-F5344CB8AC3E}">
        <p14:creationId xmlns:p14="http://schemas.microsoft.com/office/powerpoint/2010/main" val="3614600325"/>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afterEffect">
                                  <p:stCondLst>
                                    <p:cond delay="0"/>
                                  </p:stCondLst>
                                  <p:childTnLst>
                                    <p:set>
                                      <p:cBhvr>
                                        <p:cTn id="6" dur="1" fill="hold">
                                          <p:stCondLst>
                                            <p:cond delay="0"/>
                                          </p:stCondLst>
                                        </p:cTn>
                                        <p:tgtEl>
                                          <p:spTgt spid="86"/>
                                        </p:tgtEl>
                                        <p:attrNameLst>
                                          <p:attrName>style.visibility</p:attrName>
                                        </p:attrNameLst>
                                      </p:cBhvr>
                                      <p:to>
                                        <p:strVal val="visible"/>
                                      </p:to>
                                    </p:set>
                                    <p:anim calcmode="lin" valueType="num">
                                      <p:cBhvr additive="base">
                                        <p:cTn id="7" dur="500" fill="hold"/>
                                        <p:tgtEl>
                                          <p:spTgt spid="86"/>
                                        </p:tgtEl>
                                        <p:attrNameLst>
                                          <p:attrName>ppt_x</p:attrName>
                                        </p:attrNameLst>
                                      </p:cBhvr>
                                      <p:tavLst>
                                        <p:tav tm="0">
                                          <p:val>
                                            <p:strVal val="1+#ppt_w/2"/>
                                          </p:val>
                                        </p:tav>
                                        <p:tav tm="100000">
                                          <p:val>
                                            <p:strVal val="#ppt_x"/>
                                          </p:val>
                                        </p:tav>
                                      </p:tavLst>
                                    </p:anim>
                                    <p:anim calcmode="lin" valueType="num">
                                      <p:cBhvr additive="base">
                                        <p:cTn id="8" dur="500" fill="hold"/>
                                        <p:tgtEl>
                                          <p:spTgt spid="8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decel="100000" fill="hold" nodeType="afterEffect">
                                  <p:stCondLst>
                                    <p:cond delay="0"/>
                                  </p:stCondLst>
                                  <p:childTnLst>
                                    <p:set>
                                      <p:cBhvr>
                                        <p:cTn id="11" dur="1" fill="hold">
                                          <p:stCondLst>
                                            <p:cond delay="0"/>
                                          </p:stCondLst>
                                        </p:cTn>
                                        <p:tgtEl>
                                          <p:spTgt spid="29"/>
                                        </p:tgtEl>
                                        <p:attrNameLst>
                                          <p:attrName>style.visibility</p:attrName>
                                        </p:attrNameLst>
                                      </p:cBhvr>
                                      <p:to>
                                        <p:strVal val="visible"/>
                                      </p:to>
                                    </p:set>
                                    <p:anim calcmode="lin" valueType="num">
                                      <p:cBhvr additive="base">
                                        <p:cTn id="12" dur="500" fill="hold"/>
                                        <p:tgtEl>
                                          <p:spTgt spid="29"/>
                                        </p:tgtEl>
                                        <p:attrNameLst>
                                          <p:attrName>ppt_x</p:attrName>
                                        </p:attrNameLst>
                                      </p:cBhvr>
                                      <p:tavLst>
                                        <p:tav tm="0">
                                          <p:val>
                                            <p:strVal val="1+#ppt_w/2"/>
                                          </p:val>
                                        </p:tav>
                                        <p:tav tm="100000">
                                          <p:val>
                                            <p:strVal val="#ppt_x"/>
                                          </p:val>
                                        </p:tav>
                                      </p:tavLst>
                                    </p:anim>
                                    <p:anim calcmode="lin" valueType="num">
                                      <p:cBhvr additive="base">
                                        <p:cTn id="13" dur="500" fill="hold"/>
                                        <p:tgtEl>
                                          <p:spTgt spid="29"/>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grpId="0" nodeType="click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randombar(horizontal)">
                                      <p:cBhvr>
                                        <p:cTn id="18" dur="500"/>
                                        <p:tgtEl>
                                          <p:spTgt spid="3"/>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randombar(horizontal)">
                                      <p:cBhvr>
                                        <p:cTn id="23" dur="500"/>
                                        <p:tgtEl>
                                          <p:spTgt spid="5"/>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additive="base">
                                        <p:cTn id="28" dur="500" fill="hold"/>
                                        <p:tgtEl>
                                          <p:spTgt spid="10"/>
                                        </p:tgtEl>
                                        <p:attrNameLst>
                                          <p:attrName>ppt_x</p:attrName>
                                        </p:attrNameLst>
                                      </p:cBhvr>
                                      <p:tavLst>
                                        <p:tav tm="0">
                                          <p:val>
                                            <p:strVal val="#ppt_x"/>
                                          </p:val>
                                        </p:tav>
                                        <p:tav tm="100000">
                                          <p:val>
                                            <p:strVal val="#ppt_x"/>
                                          </p:val>
                                        </p:tav>
                                      </p:tavLst>
                                    </p:anim>
                                    <p:anim calcmode="lin" valueType="num">
                                      <p:cBhvr additive="base">
                                        <p:cTn id="29"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906439" y="339725"/>
            <a:ext cx="5256362" cy="452036"/>
          </a:xfrm>
        </p:spPr>
        <p:txBody>
          <a:bodyPr>
            <a:normAutofit fontScale="92500"/>
          </a:bodyPr>
          <a:lstStyle/>
          <a:p>
            <a:pPr marL="0" indent="0">
              <a:buNone/>
            </a:pPr>
            <a:r>
              <a:rPr lang="zh-CN" altLang="en-US" dirty="0"/>
              <a:t>标签传播算法（</a:t>
            </a:r>
            <a:r>
              <a:rPr lang="en-US" altLang="zh-CN" dirty="0"/>
              <a:t>Label Propagation Algorithm</a:t>
            </a:r>
            <a:r>
              <a:rPr lang="zh-CN" altLang="en-US" dirty="0"/>
              <a:t>）</a:t>
            </a:r>
          </a:p>
        </p:txBody>
      </p:sp>
      <p:grpSp>
        <p:nvGrpSpPr>
          <p:cNvPr id="29" name="淘宝网chenying0907出品 1">
            <a:extLst>
              <a:ext uri="{FF2B5EF4-FFF2-40B4-BE49-F238E27FC236}">
                <a16:creationId xmlns:a16="http://schemas.microsoft.com/office/drawing/2014/main" id="{84AFD85E-DEB8-4D99-B9D3-26211954DD7E}"/>
              </a:ext>
            </a:extLst>
          </p:cNvPr>
          <p:cNvGrpSpPr/>
          <p:nvPr/>
        </p:nvGrpSpPr>
        <p:grpSpPr>
          <a:xfrm>
            <a:off x="377022" y="914250"/>
            <a:ext cx="1427394" cy="469073"/>
            <a:chOff x="3393541" y="2211446"/>
            <a:chExt cx="4435467" cy="1124393"/>
          </a:xfrm>
        </p:grpSpPr>
        <p:sp>
          <p:nvSpPr>
            <p:cNvPr id="30" name="Rectangle 22">
              <a:extLst>
                <a:ext uri="{FF2B5EF4-FFF2-40B4-BE49-F238E27FC236}">
                  <a16:creationId xmlns:a16="http://schemas.microsoft.com/office/drawing/2014/main" id="{A58EF57D-7629-4447-A356-69BD60D315F3}"/>
                </a:ext>
              </a:extLst>
            </p:cNvPr>
            <p:cNvSpPr/>
            <p:nvPr/>
          </p:nvSpPr>
          <p:spPr>
            <a:xfrm>
              <a:off x="3393541" y="2211446"/>
              <a:ext cx="4354034" cy="112439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31" name="TextBox 23">
              <a:extLst>
                <a:ext uri="{FF2B5EF4-FFF2-40B4-BE49-F238E27FC236}">
                  <a16:creationId xmlns:a16="http://schemas.microsoft.com/office/drawing/2014/main" id="{52C4DF30-F39F-45C0-A05A-4E7CD3B371B7}"/>
                </a:ext>
              </a:extLst>
            </p:cNvPr>
            <p:cNvSpPr txBox="1"/>
            <p:nvPr/>
          </p:nvSpPr>
          <p:spPr>
            <a:xfrm>
              <a:off x="3598974" y="2363724"/>
              <a:ext cx="4230034" cy="811532"/>
            </a:xfrm>
            <a:prstGeom prst="rect">
              <a:avLst/>
            </a:prstGeom>
            <a:noFill/>
          </p:spPr>
          <p:txBody>
            <a:bodyPr wrap="square" rtlCol="0">
              <a:spAutoFit/>
            </a:bodyPr>
            <a:lstStyle/>
            <a:p>
              <a:r>
                <a:rPr lang="zh-CN" altLang="en-US" sz="1600" b="1" dirty="0">
                  <a:solidFill>
                    <a:schemeClr val="bg1"/>
                  </a:solidFill>
                </a:rPr>
                <a:t>算法思想</a:t>
              </a:r>
              <a:endParaRPr lang="en-US" sz="1800" b="1" dirty="0">
                <a:solidFill>
                  <a:schemeClr val="bg1"/>
                </a:solidFill>
                <a:latin typeface="+mn-ea"/>
                <a:cs typeface="Open Sans" panose="020B0606030504020204" pitchFamily="34" charset="0"/>
              </a:endParaRPr>
            </a:p>
          </p:txBody>
        </p:sp>
      </p:grpSp>
      <p:sp>
        <p:nvSpPr>
          <p:cNvPr id="5" name="矩形 4">
            <a:extLst>
              <a:ext uri="{FF2B5EF4-FFF2-40B4-BE49-F238E27FC236}">
                <a16:creationId xmlns:a16="http://schemas.microsoft.com/office/drawing/2014/main" id="{E0D24665-BCEE-46B2-B3BE-FA70093D5F85}"/>
              </a:ext>
            </a:extLst>
          </p:cNvPr>
          <p:cNvSpPr/>
          <p:nvPr/>
        </p:nvSpPr>
        <p:spPr>
          <a:xfrm>
            <a:off x="443133" y="1446850"/>
            <a:ext cx="7888224" cy="954107"/>
          </a:xfrm>
          <a:prstGeom prst="rect">
            <a:avLst/>
          </a:prstGeom>
        </p:spPr>
        <p:txBody>
          <a:bodyPr wrap="square">
            <a:spAutoFit/>
          </a:bodyPr>
          <a:lstStyle/>
          <a:p>
            <a:pPr algn="just">
              <a:spcAft>
                <a:spcPts val="0"/>
              </a:spcAft>
            </a:pPr>
            <a:r>
              <a:rPr lang="zh-CN" altLang="zh-CN" sz="1400" kern="100" dirty="0">
                <a:solidFill>
                  <a:srgbClr val="000000"/>
                </a:solidFill>
                <a:latin typeface="Verdana" panose="020B0604030504040204" pitchFamily="34" charset="0"/>
                <a:ea typeface="等线" panose="02010600030101010101" pitchFamily="2" charset="-122"/>
                <a:cs typeface="Times New Roman" panose="02020603050405020304" pitchFamily="18" charset="0"/>
              </a:rPr>
              <a:t>对于网络中的每一个节点，在初始阶段，</a:t>
            </a:r>
            <a:r>
              <a:rPr lang="en-US" altLang="zh-CN" sz="1400" kern="100" dirty="0">
                <a:solidFill>
                  <a:srgbClr val="000000"/>
                </a:solidFill>
                <a:latin typeface="Verdana" panose="020B0604030504040204" pitchFamily="34" charset="0"/>
                <a:ea typeface="等线" panose="02010600030101010101" pitchFamily="2" charset="-122"/>
                <a:cs typeface="Times New Roman" panose="02020603050405020304" pitchFamily="18" charset="0"/>
              </a:rPr>
              <a:t>Label Propagation</a:t>
            </a:r>
            <a:r>
              <a:rPr lang="zh-CN" altLang="zh-CN" sz="1400" kern="100" dirty="0">
                <a:solidFill>
                  <a:srgbClr val="000000"/>
                </a:solidFill>
                <a:latin typeface="Verdana" panose="020B0604030504040204" pitchFamily="34" charset="0"/>
                <a:ea typeface="等线" panose="02010600030101010101" pitchFamily="2" charset="-122"/>
                <a:cs typeface="Times New Roman" panose="02020603050405020304" pitchFamily="18" charset="0"/>
              </a:rPr>
              <a:t>算法对于每一个节点都会初始化一个唯一的一个标签。每一次迭代都会根据与自己相连的节点所属的标签改变自己的标签，更改的原则是选择与其相连的节点中所属标签最多的社区标签为自己的社区标签，这就是标签传播的含义了。随着社区标签不断传播。最终，连接紧密的节点将有共同的标签。</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p:txBody>
      </p:sp>
      <p:grpSp>
        <p:nvGrpSpPr>
          <p:cNvPr id="33" name="淘宝网chenying0907出品 1">
            <a:extLst>
              <a:ext uri="{FF2B5EF4-FFF2-40B4-BE49-F238E27FC236}">
                <a16:creationId xmlns:a16="http://schemas.microsoft.com/office/drawing/2014/main" id="{E701064B-7BA3-4182-AD1A-497AD4557CFB}"/>
              </a:ext>
            </a:extLst>
          </p:cNvPr>
          <p:cNvGrpSpPr/>
          <p:nvPr/>
        </p:nvGrpSpPr>
        <p:grpSpPr>
          <a:xfrm>
            <a:off x="410077" y="2508007"/>
            <a:ext cx="1427394" cy="469073"/>
            <a:chOff x="3393541" y="2211446"/>
            <a:chExt cx="4435467" cy="1124393"/>
          </a:xfrm>
        </p:grpSpPr>
        <p:sp>
          <p:nvSpPr>
            <p:cNvPr id="34" name="Rectangle 22">
              <a:extLst>
                <a:ext uri="{FF2B5EF4-FFF2-40B4-BE49-F238E27FC236}">
                  <a16:creationId xmlns:a16="http://schemas.microsoft.com/office/drawing/2014/main" id="{CA7F7015-04FC-4A62-B7ED-142B4376EDC1}"/>
                </a:ext>
              </a:extLst>
            </p:cNvPr>
            <p:cNvSpPr/>
            <p:nvPr/>
          </p:nvSpPr>
          <p:spPr>
            <a:xfrm>
              <a:off x="3393541" y="2211446"/>
              <a:ext cx="4354034" cy="112439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35" name="TextBox 23">
              <a:extLst>
                <a:ext uri="{FF2B5EF4-FFF2-40B4-BE49-F238E27FC236}">
                  <a16:creationId xmlns:a16="http://schemas.microsoft.com/office/drawing/2014/main" id="{8F000E76-5B91-43E9-A224-453DAFC1E350}"/>
                </a:ext>
              </a:extLst>
            </p:cNvPr>
            <p:cNvSpPr txBox="1"/>
            <p:nvPr/>
          </p:nvSpPr>
          <p:spPr>
            <a:xfrm>
              <a:off x="3598974" y="2363724"/>
              <a:ext cx="4230034" cy="811532"/>
            </a:xfrm>
            <a:prstGeom prst="rect">
              <a:avLst/>
            </a:prstGeom>
            <a:noFill/>
          </p:spPr>
          <p:txBody>
            <a:bodyPr wrap="square" rtlCol="0">
              <a:spAutoFit/>
            </a:bodyPr>
            <a:lstStyle/>
            <a:p>
              <a:r>
                <a:rPr lang="zh-CN" altLang="en-US" sz="1600" b="1" dirty="0">
                  <a:solidFill>
                    <a:schemeClr val="bg1"/>
                  </a:solidFill>
                  <a:latin typeface="+mn-ea"/>
                  <a:cs typeface="Open Sans" panose="020B0606030504020204" pitchFamily="34" charset="0"/>
                </a:rPr>
                <a:t>算法过程</a:t>
              </a:r>
              <a:endParaRPr lang="en-US" sz="1600" b="1" dirty="0">
                <a:solidFill>
                  <a:schemeClr val="bg1"/>
                </a:solidFill>
                <a:latin typeface="+mn-ea"/>
                <a:cs typeface="Open Sans" panose="020B0606030504020204" pitchFamily="34" charset="0"/>
              </a:endParaRPr>
            </a:p>
          </p:txBody>
        </p:sp>
      </p:grpSp>
      <p:sp>
        <p:nvSpPr>
          <p:cNvPr id="10" name="矩形 9">
            <a:extLst>
              <a:ext uri="{FF2B5EF4-FFF2-40B4-BE49-F238E27FC236}">
                <a16:creationId xmlns:a16="http://schemas.microsoft.com/office/drawing/2014/main" id="{8E269815-0AD8-4C43-8863-548A1698AC7C}"/>
              </a:ext>
            </a:extLst>
          </p:cNvPr>
          <p:cNvSpPr/>
          <p:nvPr/>
        </p:nvSpPr>
        <p:spPr>
          <a:xfrm>
            <a:off x="566928" y="3056046"/>
            <a:ext cx="7674864" cy="1169551"/>
          </a:xfrm>
          <a:prstGeom prst="rect">
            <a:avLst/>
          </a:prstGeom>
        </p:spPr>
        <p:txBody>
          <a:bodyPr wrap="square">
            <a:spAutoFit/>
          </a:bodyPr>
          <a:lstStyle/>
          <a:p>
            <a:r>
              <a:rPr lang="zh-CN" altLang="zh-CN" sz="1400" b="1" dirty="0">
                <a:solidFill>
                  <a:srgbClr val="000000"/>
                </a:solidFill>
                <a:latin typeface="Verdana" panose="020B0604030504040204" pitchFamily="34" charset="0"/>
                <a:ea typeface="等线" panose="02010600030101010101" pitchFamily="2" charset="-122"/>
                <a:cs typeface="Times New Roman" panose="02020603050405020304" pitchFamily="18" charset="0"/>
              </a:rPr>
              <a:t>第一步：</a:t>
            </a:r>
            <a:r>
              <a:rPr lang="zh-CN" altLang="zh-CN" sz="1400" dirty="0">
                <a:solidFill>
                  <a:srgbClr val="000000"/>
                </a:solidFill>
                <a:latin typeface="Verdana" panose="020B0604030504040204" pitchFamily="34" charset="0"/>
                <a:ea typeface="等线" panose="02010600030101010101" pitchFamily="2" charset="-122"/>
                <a:cs typeface="Times New Roman" panose="02020603050405020304" pitchFamily="18" charset="0"/>
              </a:rPr>
              <a:t>先给每个节点分配对应标签，即节点</a:t>
            </a:r>
            <a:r>
              <a:rPr lang="en-US" altLang="zh-CN" sz="1400" dirty="0">
                <a:solidFill>
                  <a:srgbClr val="000000"/>
                </a:solidFill>
                <a:latin typeface="Verdana" panose="020B0604030504040204" pitchFamily="34" charset="0"/>
                <a:ea typeface="等线" panose="02010600030101010101" pitchFamily="2" charset="-122"/>
                <a:cs typeface="Times New Roman" panose="02020603050405020304" pitchFamily="18" charset="0"/>
              </a:rPr>
              <a:t>1</a:t>
            </a:r>
            <a:r>
              <a:rPr lang="zh-CN" altLang="zh-CN" sz="1400" dirty="0">
                <a:solidFill>
                  <a:srgbClr val="000000"/>
                </a:solidFill>
                <a:latin typeface="Verdana" panose="020B0604030504040204" pitchFamily="34" charset="0"/>
                <a:ea typeface="等线" panose="02010600030101010101" pitchFamily="2" charset="-122"/>
                <a:cs typeface="Times New Roman" panose="02020603050405020304" pitchFamily="18" charset="0"/>
              </a:rPr>
              <a:t>对应标签</a:t>
            </a:r>
            <a:r>
              <a:rPr lang="en-US" altLang="zh-CN" sz="1400" dirty="0">
                <a:solidFill>
                  <a:srgbClr val="000000"/>
                </a:solidFill>
                <a:latin typeface="Verdana" panose="020B0604030504040204" pitchFamily="34" charset="0"/>
                <a:ea typeface="等线" panose="02010600030101010101" pitchFamily="2" charset="-122"/>
                <a:cs typeface="Times New Roman" panose="02020603050405020304" pitchFamily="18" charset="0"/>
              </a:rPr>
              <a:t>1</a:t>
            </a:r>
            <a:r>
              <a:rPr lang="zh-CN" altLang="zh-CN" sz="1400" dirty="0">
                <a:solidFill>
                  <a:srgbClr val="000000"/>
                </a:solidFill>
                <a:latin typeface="Verdana" panose="020B0604030504040204" pitchFamily="34" charset="0"/>
                <a:ea typeface="等线" panose="02010600030101010101" pitchFamily="2" charset="-122"/>
                <a:cs typeface="Times New Roman" panose="02020603050405020304" pitchFamily="18" charset="0"/>
              </a:rPr>
              <a:t>，节点</a:t>
            </a:r>
            <a:r>
              <a:rPr lang="en-US" altLang="zh-CN" sz="1400" dirty="0" err="1">
                <a:solidFill>
                  <a:srgbClr val="000000"/>
                </a:solidFill>
                <a:latin typeface="Verdana" panose="020B0604030504040204" pitchFamily="34" charset="0"/>
                <a:ea typeface="等线" panose="02010600030101010101" pitchFamily="2" charset="-122"/>
                <a:cs typeface="Times New Roman" panose="02020603050405020304" pitchFamily="18" charset="0"/>
              </a:rPr>
              <a:t>i</a:t>
            </a:r>
            <a:r>
              <a:rPr lang="zh-CN" altLang="zh-CN" sz="1400" dirty="0">
                <a:solidFill>
                  <a:srgbClr val="000000"/>
                </a:solidFill>
                <a:latin typeface="Verdana" panose="020B0604030504040204" pitchFamily="34" charset="0"/>
                <a:ea typeface="等线" panose="02010600030101010101" pitchFamily="2" charset="-122"/>
                <a:cs typeface="Times New Roman" panose="02020603050405020304" pitchFamily="18" charset="0"/>
              </a:rPr>
              <a:t>对应标签</a:t>
            </a:r>
            <a:r>
              <a:rPr lang="en-US" altLang="zh-CN" sz="1400" dirty="0" err="1">
                <a:solidFill>
                  <a:srgbClr val="000000"/>
                </a:solidFill>
                <a:latin typeface="Verdana" panose="020B0604030504040204" pitchFamily="34" charset="0"/>
                <a:ea typeface="等线" panose="02010600030101010101" pitchFamily="2" charset="-122"/>
                <a:cs typeface="Times New Roman" panose="02020603050405020304" pitchFamily="18" charset="0"/>
              </a:rPr>
              <a:t>i</a:t>
            </a:r>
            <a:r>
              <a:rPr lang="zh-CN" altLang="zh-CN" sz="1400" dirty="0">
                <a:solidFill>
                  <a:srgbClr val="000000"/>
                </a:solidFill>
                <a:latin typeface="Verdana" panose="020B0604030504040204" pitchFamily="34" charset="0"/>
                <a:ea typeface="等线" panose="02010600030101010101" pitchFamily="2" charset="-122"/>
                <a:cs typeface="Times New Roman" panose="02020603050405020304" pitchFamily="18" charset="0"/>
              </a:rPr>
              <a:t>；</a:t>
            </a:r>
            <a:r>
              <a:rPr lang="en-US" altLang="zh-CN" sz="1400" dirty="0">
                <a:solidFill>
                  <a:srgbClr val="000000"/>
                </a:solidFill>
                <a:latin typeface="Verdana" panose="020B0604030504040204" pitchFamily="34" charset="0"/>
                <a:ea typeface="等线" panose="02010600030101010101" pitchFamily="2" charset="-122"/>
                <a:cs typeface="Times New Roman" panose="02020603050405020304" pitchFamily="18" charset="0"/>
              </a:rPr>
              <a:t> </a:t>
            </a:r>
            <a:br>
              <a:rPr lang="en-US" altLang="zh-CN" sz="1400" dirty="0">
                <a:solidFill>
                  <a:srgbClr val="000000"/>
                </a:solidFill>
                <a:latin typeface="Verdana" panose="020B0604030504040204" pitchFamily="34" charset="0"/>
                <a:ea typeface="等线" panose="02010600030101010101" pitchFamily="2" charset="-122"/>
                <a:cs typeface="Times New Roman" panose="02020603050405020304" pitchFamily="18" charset="0"/>
              </a:rPr>
            </a:br>
            <a:r>
              <a:rPr lang="zh-CN" altLang="zh-CN" sz="1400" b="1" dirty="0">
                <a:solidFill>
                  <a:srgbClr val="000000"/>
                </a:solidFill>
                <a:latin typeface="Verdana" panose="020B0604030504040204" pitchFamily="34" charset="0"/>
                <a:ea typeface="等线" panose="02010600030101010101" pitchFamily="2" charset="-122"/>
                <a:cs typeface="Times New Roman" panose="02020603050405020304" pitchFamily="18" charset="0"/>
              </a:rPr>
              <a:t>第二步：</a:t>
            </a:r>
            <a:r>
              <a:rPr lang="zh-CN" altLang="zh-CN" sz="1400" dirty="0">
                <a:solidFill>
                  <a:srgbClr val="000000"/>
                </a:solidFill>
                <a:latin typeface="Verdana" panose="020B0604030504040204" pitchFamily="34" charset="0"/>
                <a:ea typeface="等线" panose="02010600030101010101" pitchFamily="2" charset="-122"/>
                <a:cs typeface="Times New Roman" panose="02020603050405020304" pitchFamily="18" charset="0"/>
              </a:rPr>
              <a:t>遍历</a:t>
            </a:r>
            <a:r>
              <a:rPr lang="en-US" altLang="zh-CN" sz="1400" dirty="0">
                <a:solidFill>
                  <a:srgbClr val="000000"/>
                </a:solidFill>
                <a:latin typeface="Verdana" panose="020B0604030504040204" pitchFamily="34" charset="0"/>
                <a:ea typeface="等线" panose="02010600030101010101" pitchFamily="2" charset="-122"/>
                <a:cs typeface="Times New Roman" panose="02020603050405020304" pitchFamily="18" charset="0"/>
              </a:rPr>
              <a:t>N</a:t>
            </a:r>
            <a:r>
              <a:rPr lang="zh-CN" altLang="zh-CN" sz="1400" dirty="0">
                <a:solidFill>
                  <a:srgbClr val="000000"/>
                </a:solidFill>
                <a:latin typeface="Verdana" panose="020B0604030504040204" pitchFamily="34" charset="0"/>
                <a:ea typeface="等线" panose="02010600030101010101" pitchFamily="2" charset="-122"/>
                <a:cs typeface="Times New Roman" panose="02020603050405020304" pitchFamily="18" charset="0"/>
              </a:rPr>
              <a:t>个节点（</a:t>
            </a:r>
            <a:r>
              <a:rPr lang="en-US" altLang="zh-CN" sz="1400" dirty="0">
                <a:solidFill>
                  <a:srgbClr val="000000"/>
                </a:solidFill>
                <a:latin typeface="Verdana" panose="020B0604030504040204" pitchFamily="34" charset="0"/>
                <a:ea typeface="等线" panose="02010600030101010101" pitchFamily="2" charset="-122"/>
                <a:cs typeface="Times New Roman" panose="02020603050405020304" pitchFamily="18" charset="0"/>
              </a:rPr>
              <a:t>for </a:t>
            </a:r>
            <a:r>
              <a:rPr lang="en-US" altLang="zh-CN" sz="1400" dirty="0" err="1">
                <a:solidFill>
                  <a:srgbClr val="000000"/>
                </a:solidFill>
                <a:latin typeface="Verdana" panose="020B0604030504040204" pitchFamily="34" charset="0"/>
                <a:ea typeface="等线" panose="02010600030101010101" pitchFamily="2" charset="-122"/>
                <a:cs typeface="Times New Roman" panose="02020603050405020304" pitchFamily="18" charset="0"/>
              </a:rPr>
              <a:t>i</a:t>
            </a:r>
            <a:r>
              <a:rPr lang="en-US" altLang="zh-CN" sz="1400" dirty="0">
                <a:solidFill>
                  <a:srgbClr val="000000"/>
                </a:solidFill>
                <a:latin typeface="Verdana" panose="020B0604030504040204" pitchFamily="34" charset="0"/>
                <a:ea typeface="等线" panose="02010600030101010101" pitchFamily="2" charset="-122"/>
                <a:cs typeface="Times New Roman" panose="02020603050405020304" pitchFamily="18" charset="0"/>
              </a:rPr>
              <a:t>=1</a:t>
            </a:r>
            <a:r>
              <a:rPr lang="zh-CN" altLang="zh-CN" sz="1400" dirty="0">
                <a:solidFill>
                  <a:srgbClr val="000000"/>
                </a:solidFill>
                <a:latin typeface="Verdana" panose="020B0604030504040204" pitchFamily="34" charset="0"/>
                <a:ea typeface="等线" panose="02010600030101010101" pitchFamily="2" charset="-122"/>
                <a:cs typeface="Times New Roman" panose="02020603050405020304" pitchFamily="18" charset="0"/>
              </a:rPr>
              <a:t>：</a:t>
            </a:r>
            <a:r>
              <a:rPr lang="en-US" altLang="zh-CN" sz="1400" dirty="0">
                <a:solidFill>
                  <a:srgbClr val="000000"/>
                </a:solidFill>
                <a:latin typeface="Verdana" panose="020B0604030504040204" pitchFamily="34" charset="0"/>
                <a:ea typeface="等线" panose="02010600030101010101" pitchFamily="2" charset="-122"/>
                <a:cs typeface="Times New Roman" panose="02020603050405020304" pitchFamily="18" charset="0"/>
              </a:rPr>
              <a:t>N</a:t>
            </a:r>
            <a:r>
              <a:rPr lang="zh-CN" altLang="zh-CN" sz="1400" dirty="0">
                <a:solidFill>
                  <a:srgbClr val="000000"/>
                </a:solidFill>
                <a:latin typeface="Verdana" panose="020B0604030504040204" pitchFamily="34" charset="0"/>
                <a:ea typeface="等线" panose="02010600030101010101" pitchFamily="2" charset="-122"/>
                <a:cs typeface="Times New Roman" panose="02020603050405020304" pitchFamily="18" charset="0"/>
              </a:rPr>
              <a:t>），找到对应节点邻居，获取此节点邻居标签，找到出现次数最大标签，若出现次数最多标签不止一个，则随机选择一个标签替换成此节点标签；</a:t>
            </a:r>
            <a:br>
              <a:rPr lang="en-US" altLang="zh-CN" sz="1400" dirty="0">
                <a:solidFill>
                  <a:srgbClr val="000000"/>
                </a:solidFill>
                <a:latin typeface="Verdana" panose="020B0604030504040204" pitchFamily="34" charset="0"/>
                <a:ea typeface="等线" panose="02010600030101010101" pitchFamily="2" charset="-122"/>
                <a:cs typeface="Times New Roman" panose="02020603050405020304" pitchFamily="18" charset="0"/>
              </a:rPr>
            </a:br>
            <a:r>
              <a:rPr lang="zh-CN" altLang="zh-CN" sz="1400" b="1" dirty="0">
                <a:solidFill>
                  <a:srgbClr val="000000"/>
                </a:solidFill>
                <a:latin typeface="Verdana" panose="020B0604030504040204" pitchFamily="34" charset="0"/>
                <a:ea typeface="等线" panose="02010600030101010101" pitchFamily="2" charset="-122"/>
                <a:cs typeface="Times New Roman" panose="02020603050405020304" pitchFamily="18" charset="0"/>
              </a:rPr>
              <a:t>第三步：</a:t>
            </a:r>
            <a:r>
              <a:rPr lang="zh-CN" altLang="zh-CN" sz="1400" dirty="0">
                <a:solidFill>
                  <a:srgbClr val="000000"/>
                </a:solidFill>
                <a:latin typeface="Verdana" panose="020B0604030504040204" pitchFamily="34" charset="0"/>
                <a:ea typeface="等线" panose="02010600030101010101" pitchFamily="2" charset="-122"/>
                <a:cs typeface="Times New Roman" panose="02020603050405020304" pitchFamily="18" charset="0"/>
              </a:rPr>
              <a:t>若本轮标签重标记后，节点标签不再变化（或者达到设定的最大迭代次数），则迭代停止，否则重复第二步</a:t>
            </a:r>
            <a:r>
              <a:rPr lang="en-US" altLang="zh-CN" sz="1400" dirty="0">
                <a:solidFill>
                  <a:srgbClr val="000000"/>
                </a:solidFill>
                <a:latin typeface="Verdana" panose="020B0604030504040204" pitchFamily="34" charset="0"/>
                <a:ea typeface="等线" panose="02010600030101010101" pitchFamily="2" charset="-122"/>
                <a:cs typeface="Times New Roman" panose="02020603050405020304" pitchFamily="18" charset="0"/>
              </a:rPr>
              <a:t>  </a:t>
            </a:r>
            <a:endParaRPr lang="zh-CN" altLang="en-US" dirty="0"/>
          </a:p>
        </p:txBody>
      </p:sp>
      <p:pic>
        <p:nvPicPr>
          <p:cNvPr id="37" name="图片 36">
            <a:extLst>
              <a:ext uri="{FF2B5EF4-FFF2-40B4-BE49-F238E27FC236}">
                <a16:creationId xmlns:a16="http://schemas.microsoft.com/office/drawing/2014/main" id="{6C2648F1-BC63-4DEB-89A9-4FF552BD3374}"/>
              </a:ext>
            </a:extLst>
          </p:cNvPr>
          <p:cNvPicPr/>
          <p:nvPr/>
        </p:nvPicPr>
        <p:blipFill>
          <a:blip r:embed="rId3"/>
          <a:stretch>
            <a:fillRect/>
          </a:stretch>
        </p:blipFill>
        <p:spPr>
          <a:xfrm>
            <a:off x="1371600" y="3453015"/>
            <a:ext cx="6614160" cy="1425416"/>
          </a:xfrm>
          <a:prstGeom prst="rect">
            <a:avLst/>
          </a:prstGeom>
        </p:spPr>
      </p:pic>
    </p:spTree>
    <p:extLst>
      <p:ext uri="{BB962C8B-B14F-4D97-AF65-F5344CB8AC3E}">
        <p14:creationId xmlns:p14="http://schemas.microsoft.com/office/powerpoint/2010/main" val="145520251"/>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1+#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decel="100000" fill="hold" nodeType="afterEffect">
                                  <p:stCondLst>
                                    <p:cond delay="0"/>
                                  </p:stCondLst>
                                  <p:childTnLst>
                                    <p:set>
                                      <p:cBhvr>
                                        <p:cTn id="11" dur="1" fill="hold">
                                          <p:stCondLst>
                                            <p:cond delay="0"/>
                                          </p:stCondLst>
                                        </p:cTn>
                                        <p:tgtEl>
                                          <p:spTgt spid="33"/>
                                        </p:tgtEl>
                                        <p:attrNameLst>
                                          <p:attrName>style.visibility</p:attrName>
                                        </p:attrNameLst>
                                      </p:cBhvr>
                                      <p:to>
                                        <p:strVal val="visible"/>
                                      </p:to>
                                    </p:set>
                                    <p:anim calcmode="lin" valueType="num">
                                      <p:cBhvr additive="base">
                                        <p:cTn id="12" dur="500" fill="hold"/>
                                        <p:tgtEl>
                                          <p:spTgt spid="33"/>
                                        </p:tgtEl>
                                        <p:attrNameLst>
                                          <p:attrName>ppt_x</p:attrName>
                                        </p:attrNameLst>
                                      </p:cBhvr>
                                      <p:tavLst>
                                        <p:tav tm="0">
                                          <p:val>
                                            <p:strVal val="1+#ppt_w/2"/>
                                          </p:val>
                                        </p:tav>
                                        <p:tav tm="100000">
                                          <p:val>
                                            <p:strVal val="#ppt_x"/>
                                          </p:val>
                                        </p:tav>
                                      </p:tavLst>
                                    </p:anim>
                                    <p:anim calcmode="lin" valueType="num">
                                      <p:cBhvr additive="base">
                                        <p:cTn id="13" dur="500" fill="hold"/>
                                        <p:tgtEl>
                                          <p:spTgt spid="3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randombar(horizontal)">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randombar(horizontal)">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37"/>
                                        </p:tgtEl>
                                        <p:attrNameLst>
                                          <p:attrName>style.visibility</p:attrName>
                                        </p:attrNameLst>
                                      </p:cBhvr>
                                      <p:to>
                                        <p:strVal val="visible"/>
                                      </p:to>
                                    </p:set>
                                    <p:anim calcmode="lin" valueType="num">
                                      <p:cBhvr additive="base">
                                        <p:cTn id="28" dur="500" fill="hold"/>
                                        <p:tgtEl>
                                          <p:spTgt spid="37"/>
                                        </p:tgtEl>
                                        <p:attrNameLst>
                                          <p:attrName>ppt_x</p:attrName>
                                        </p:attrNameLst>
                                      </p:cBhvr>
                                      <p:tavLst>
                                        <p:tav tm="0">
                                          <p:val>
                                            <p:strVal val="#ppt_x"/>
                                          </p:val>
                                        </p:tav>
                                        <p:tav tm="100000">
                                          <p:val>
                                            <p:strVal val="#ppt_x"/>
                                          </p:val>
                                        </p:tav>
                                      </p:tavLst>
                                    </p:anim>
                                    <p:anim calcmode="lin" valueType="num">
                                      <p:cBhvr additive="base">
                                        <p:cTn id="29"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淘宝网chenying0907出品 3"/>
          <p:cNvSpPr/>
          <p:nvPr/>
        </p:nvSpPr>
        <p:spPr>
          <a:xfrm>
            <a:off x="-105747" y="0"/>
            <a:ext cx="9249747" cy="5143500"/>
          </a:xfrm>
          <a:prstGeom prst="rect">
            <a:avLst/>
          </a:prstGeom>
          <a:blipFill>
            <a:blip r:embed="rId3"/>
            <a:stretch>
              <a:fillRect l="-833" t="-18148" r="1" b="-397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淘宝网chenying0907出品 5"/>
          <p:cNvSpPr/>
          <p:nvPr/>
        </p:nvSpPr>
        <p:spPr>
          <a:xfrm>
            <a:off x="-105748" y="0"/>
            <a:ext cx="9249747" cy="5143500"/>
          </a:xfrm>
          <a:prstGeom prst="rect">
            <a:avLst/>
          </a:pr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六边形 6"/>
          <p:cNvSpPr>
            <a:spLocks noChangeAspect="1"/>
          </p:cNvSpPr>
          <p:nvPr/>
        </p:nvSpPr>
        <p:spPr>
          <a:xfrm rot="16200000">
            <a:off x="2311725" y="2177767"/>
            <a:ext cx="720000" cy="620690"/>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六边形 7"/>
          <p:cNvSpPr>
            <a:spLocks noChangeAspect="1"/>
          </p:cNvSpPr>
          <p:nvPr/>
        </p:nvSpPr>
        <p:spPr>
          <a:xfrm rot="16200000">
            <a:off x="891427" y="2625904"/>
            <a:ext cx="432000" cy="372414"/>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六边形 8"/>
          <p:cNvSpPr>
            <a:spLocks noChangeAspect="1"/>
          </p:cNvSpPr>
          <p:nvPr/>
        </p:nvSpPr>
        <p:spPr>
          <a:xfrm rot="16200000">
            <a:off x="837427" y="1074897"/>
            <a:ext cx="540000" cy="465518"/>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淘宝网chenying0907出品 9"/>
          <p:cNvGrpSpPr/>
          <p:nvPr/>
        </p:nvGrpSpPr>
        <p:grpSpPr>
          <a:xfrm>
            <a:off x="1137244" y="1047992"/>
            <a:ext cx="1427586" cy="1656000"/>
            <a:chOff x="1772354" y="1534077"/>
            <a:chExt cx="1427586" cy="1656000"/>
          </a:xfrm>
        </p:grpSpPr>
        <p:sp>
          <p:nvSpPr>
            <p:cNvPr id="11" name="六边形 10"/>
            <p:cNvSpPr>
              <a:spLocks noChangeAspect="1"/>
            </p:cNvSpPr>
            <p:nvPr/>
          </p:nvSpPr>
          <p:spPr>
            <a:xfrm rot="16200000">
              <a:off x="1658147" y="1648284"/>
              <a:ext cx="1656000" cy="1427586"/>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淘宝网chenying0907出品 11"/>
            <p:cNvSpPr txBox="1"/>
            <p:nvPr/>
          </p:nvSpPr>
          <p:spPr>
            <a:xfrm>
              <a:off x="1835696" y="1635646"/>
              <a:ext cx="1224644" cy="1446550"/>
            </a:xfrm>
            <a:prstGeom prst="rect">
              <a:avLst/>
            </a:prstGeom>
            <a:noFill/>
          </p:spPr>
          <p:txBody>
            <a:bodyPr wrap="square" rtlCol="0">
              <a:spAutoFit/>
            </a:bodyPr>
            <a:lstStyle/>
            <a:p>
              <a:pPr algn="ctr"/>
              <a:r>
                <a:rPr lang="en-US" altLang="zh-CN" sz="8800" dirty="0">
                  <a:solidFill>
                    <a:schemeClr val="bg1"/>
                  </a:solidFill>
                  <a:latin typeface="Impact" panose="020B0806030902050204" pitchFamily="34" charset="0"/>
                  <a:ea typeface="Arial Unicode MS" panose="020B0604020202020204" pitchFamily="34" charset="-122"/>
                  <a:cs typeface="Arial Unicode MS" panose="020B0604020202020204" pitchFamily="34" charset="-122"/>
                </a:rPr>
                <a:t>1</a:t>
              </a:r>
              <a:endParaRPr lang="zh-CN" altLang="en-US" sz="8800" dirty="0">
                <a:solidFill>
                  <a:schemeClr val="bg1"/>
                </a:solidFill>
                <a:latin typeface="Impact" panose="020B0806030902050204" pitchFamily="34" charset="0"/>
                <a:ea typeface="Arial Unicode MS" panose="020B0604020202020204" pitchFamily="34" charset="-122"/>
                <a:cs typeface="Arial Unicode MS" panose="020B0604020202020204" pitchFamily="34" charset="-122"/>
              </a:endParaRPr>
            </a:p>
          </p:txBody>
        </p:sp>
      </p:grpSp>
      <p:sp>
        <p:nvSpPr>
          <p:cNvPr id="13" name="淘宝网chenying0907出品 12"/>
          <p:cNvSpPr txBox="1"/>
          <p:nvPr/>
        </p:nvSpPr>
        <p:spPr bwMode="auto">
          <a:xfrm>
            <a:off x="3164463" y="1022082"/>
            <a:ext cx="4394572" cy="830997"/>
          </a:xfrm>
          <a:prstGeom prst="rect">
            <a:avLst/>
          </a:prstGeom>
          <a:noFill/>
        </p:spPr>
        <p:txBody>
          <a:bodyPr wrap="square">
            <a:spAutoFit/>
          </a:bodyPr>
          <a:lstStyle/>
          <a:p>
            <a:pPr eaLnBrk="1" fontAlgn="auto" hangingPunct="1">
              <a:spcBef>
                <a:spcPts val="0"/>
              </a:spcBef>
              <a:spcAft>
                <a:spcPts val="0"/>
              </a:spcAft>
              <a:defRPr/>
            </a:pPr>
            <a:r>
              <a:rPr lang="zh-CN" altLang="en-US" sz="4800" dirty="0">
                <a:solidFill>
                  <a:schemeClr val="bg1">
                    <a:lumMod val="95000"/>
                  </a:schemeClr>
                </a:solidFill>
                <a:latin typeface="华文细黑" panose="02010600040101010101" pitchFamily="2" charset="-122"/>
                <a:ea typeface="华文细黑" panose="02010600040101010101" pitchFamily="2" charset="-122"/>
                <a:cs typeface="Arial" pitchFamily="34" charset="0"/>
              </a:rPr>
              <a:t>实验概述</a:t>
            </a:r>
            <a:endParaRPr lang="zh-CN" altLang="en-US" sz="4800" baseline="-3000" dirty="0">
              <a:solidFill>
                <a:schemeClr val="bg1">
                  <a:lumMod val="95000"/>
                </a:schemeClr>
              </a:solidFill>
              <a:latin typeface="华文细黑" panose="02010600040101010101" pitchFamily="2" charset="-122"/>
              <a:ea typeface="华文细黑" panose="02010600040101010101" pitchFamily="2" charset="-122"/>
              <a:cs typeface="Arial" pitchFamily="34" charset="0"/>
            </a:endParaRPr>
          </a:p>
        </p:txBody>
      </p:sp>
      <p:sp>
        <p:nvSpPr>
          <p:cNvPr id="14" name="TextBox 111"/>
          <p:cNvSpPr txBox="1">
            <a:spLocks noChangeArrowheads="1"/>
          </p:cNvSpPr>
          <p:nvPr/>
        </p:nvSpPr>
        <p:spPr bwMode="auto">
          <a:xfrm>
            <a:off x="3155894" y="2124864"/>
            <a:ext cx="5907186" cy="2123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29" tIns="34263" rIns="68529" bIns="34263">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r>
              <a:rPr lang="zh-CN" altLang="en-US" dirty="0">
                <a:solidFill>
                  <a:schemeClr val="bg1"/>
                </a:solidFill>
              </a:rPr>
              <a:t>任务一 姓名抽取：通过姓名列表抽取金庸小说文本中所有的姓名</a:t>
            </a:r>
            <a:br>
              <a:rPr lang="en-US" altLang="zh-CN" dirty="0">
                <a:solidFill>
                  <a:schemeClr val="bg1"/>
                </a:solidFill>
              </a:rPr>
            </a:br>
            <a:r>
              <a:rPr lang="zh-CN" altLang="en-US" dirty="0">
                <a:solidFill>
                  <a:schemeClr val="bg1"/>
                </a:solidFill>
              </a:rPr>
              <a:t>任务二 单词同现：</a:t>
            </a:r>
            <a:r>
              <a:rPr lang="en-US" altLang="zh-CN" dirty="0">
                <a:solidFill>
                  <a:schemeClr val="bg1"/>
                </a:solidFill>
              </a:rPr>
              <a:t>TODO</a:t>
            </a:r>
          </a:p>
          <a:p>
            <a:r>
              <a:rPr lang="zh-CN" altLang="en-US" dirty="0">
                <a:solidFill>
                  <a:schemeClr val="bg1"/>
                </a:solidFill>
              </a:rPr>
              <a:t>任务三 关系构建：</a:t>
            </a:r>
            <a:r>
              <a:rPr lang="en-US" altLang="zh-CN" dirty="0">
                <a:solidFill>
                  <a:schemeClr val="bg1"/>
                </a:solidFill>
              </a:rPr>
              <a:t>TODO</a:t>
            </a:r>
          </a:p>
          <a:p>
            <a:r>
              <a:rPr lang="zh-CN" altLang="en-US" dirty="0">
                <a:solidFill>
                  <a:schemeClr val="bg1"/>
                </a:solidFill>
              </a:rPr>
              <a:t>任务四 </a:t>
            </a:r>
            <a:r>
              <a:rPr lang="en-US" altLang="zh-CN" dirty="0">
                <a:solidFill>
                  <a:schemeClr val="bg1"/>
                </a:solidFill>
              </a:rPr>
              <a:t>PageRank</a:t>
            </a:r>
            <a:r>
              <a:rPr lang="zh-CN" altLang="en-US" dirty="0">
                <a:solidFill>
                  <a:schemeClr val="bg1"/>
                </a:solidFill>
              </a:rPr>
              <a:t>：基于人物关系图的</a:t>
            </a:r>
            <a:r>
              <a:rPr lang="en-US" altLang="zh-CN" dirty="0" err="1">
                <a:solidFill>
                  <a:schemeClr val="bg1"/>
                </a:solidFill>
              </a:rPr>
              <a:t>RageRank</a:t>
            </a:r>
            <a:r>
              <a:rPr lang="zh-CN" altLang="en-US" dirty="0">
                <a:solidFill>
                  <a:schemeClr val="bg1"/>
                </a:solidFill>
              </a:rPr>
              <a:t>计算</a:t>
            </a:r>
            <a:endParaRPr lang="en-US" altLang="zh-CN" dirty="0">
              <a:solidFill>
                <a:schemeClr val="bg1"/>
              </a:solidFill>
            </a:endParaRPr>
          </a:p>
          <a:p>
            <a:r>
              <a:rPr lang="zh-CN" altLang="en-US" dirty="0">
                <a:solidFill>
                  <a:schemeClr val="bg1"/>
                </a:solidFill>
              </a:rPr>
              <a:t>任务五 标签传播：利用任务三的结果，使用</a:t>
            </a:r>
            <a:r>
              <a:rPr lang="en-US" altLang="zh-CN" dirty="0">
                <a:solidFill>
                  <a:schemeClr val="bg1"/>
                </a:solidFill>
              </a:rPr>
              <a:t>LPA</a:t>
            </a:r>
            <a:r>
              <a:rPr lang="zh-CN" altLang="en-US" dirty="0">
                <a:solidFill>
                  <a:schemeClr val="bg1"/>
                </a:solidFill>
              </a:rPr>
              <a:t>标签传播算法完成社区发现</a:t>
            </a:r>
            <a:endParaRPr lang="en-US" altLang="zh-CN" dirty="0">
              <a:solidFill>
                <a:schemeClr val="bg1"/>
              </a:solidFill>
            </a:endParaRPr>
          </a:p>
          <a:p>
            <a:r>
              <a:rPr lang="zh-CN" altLang="en-US" dirty="0">
                <a:solidFill>
                  <a:schemeClr val="bg1"/>
                </a:solidFill>
              </a:rPr>
              <a:t>任务六 结果可视化：以任务四和任务三的结果为基础，利用</a:t>
            </a:r>
            <a:r>
              <a:rPr lang="en-US" altLang="zh-CN" dirty="0">
                <a:solidFill>
                  <a:schemeClr val="bg1"/>
                </a:solidFill>
              </a:rPr>
              <a:t>Qt</a:t>
            </a:r>
            <a:r>
              <a:rPr lang="zh-CN" altLang="en-US" dirty="0">
                <a:solidFill>
                  <a:schemeClr val="bg1"/>
                </a:solidFill>
              </a:rPr>
              <a:t>平台编写程序，将分析结果可视化。</a:t>
            </a:r>
            <a:endParaRPr lang="en-US" altLang="zh-CN" dirty="0">
              <a:solidFill>
                <a:schemeClr val="bg1"/>
              </a:solidFill>
            </a:endParaRPr>
          </a:p>
          <a:p>
            <a:endParaRPr lang="en-US" altLang="zh-CN" dirty="0">
              <a:solidFill>
                <a:schemeClr val="bg1"/>
              </a:solidFill>
            </a:endParaRPr>
          </a:p>
          <a:p>
            <a:endParaRPr lang="en-US" altLang="zh-CN" dirty="0">
              <a:solidFill>
                <a:schemeClr val="bg1"/>
              </a:solidFill>
            </a:endParaRPr>
          </a:p>
          <a:p>
            <a:endParaRPr lang="en-US" altLang="zh-CN" sz="12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Tree>
    <p:extLst>
      <p:ext uri="{BB962C8B-B14F-4D97-AF65-F5344CB8AC3E}">
        <p14:creationId xmlns:p14="http://schemas.microsoft.com/office/powerpoint/2010/main" val="1880173801"/>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250" fill="hold"/>
                                        <p:tgtEl>
                                          <p:spTgt spid="10"/>
                                        </p:tgtEl>
                                        <p:attrNameLst>
                                          <p:attrName>ppt_w</p:attrName>
                                        </p:attrNameLst>
                                      </p:cBhvr>
                                      <p:tavLst>
                                        <p:tav tm="0">
                                          <p:val>
                                            <p:fltVal val="0"/>
                                          </p:val>
                                        </p:tav>
                                        <p:tav tm="100000">
                                          <p:val>
                                            <p:strVal val="#ppt_w"/>
                                          </p:val>
                                        </p:tav>
                                      </p:tavLst>
                                    </p:anim>
                                    <p:anim calcmode="lin" valueType="num">
                                      <p:cBhvr>
                                        <p:cTn id="8" dur="250" fill="hold"/>
                                        <p:tgtEl>
                                          <p:spTgt spid="10"/>
                                        </p:tgtEl>
                                        <p:attrNameLst>
                                          <p:attrName>ppt_h</p:attrName>
                                        </p:attrNameLst>
                                      </p:cBhvr>
                                      <p:tavLst>
                                        <p:tav tm="0">
                                          <p:val>
                                            <p:fltVal val="0"/>
                                          </p:val>
                                        </p:tav>
                                        <p:tav tm="100000">
                                          <p:val>
                                            <p:strVal val="#ppt_h"/>
                                          </p:val>
                                        </p:tav>
                                      </p:tavLst>
                                    </p:anim>
                                    <p:animEffect transition="in" filter="fade">
                                      <p:cBhvr>
                                        <p:cTn id="9" dur="250"/>
                                        <p:tgtEl>
                                          <p:spTgt spid="10"/>
                                        </p:tgtEl>
                                      </p:cBhvr>
                                    </p:animEffect>
                                  </p:childTnLst>
                                </p:cTn>
                              </p:par>
                              <p:par>
                                <p:cTn id="10" presetID="6" presetClass="emph" presetSubtype="0" decel="100000" fill="hold" nodeType="withEffect">
                                  <p:stCondLst>
                                    <p:cond delay="200"/>
                                  </p:stCondLst>
                                  <p:childTnLst>
                                    <p:animScale>
                                      <p:cBhvr>
                                        <p:cTn id="11" dur="250" fill="hold"/>
                                        <p:tgtEl>
                                          <p:spTgt spid="10"/>
                                        </p:tgtEl>
                                      </p:cBhvr>
                                      <p:by x="110000" y="110000"/>
                                    </p:animScale>
                                  </p:childTnLst>
                                </p:cTn>
                              </p:par>
                              <p:par>
                                <p:cTn id="12" presetID="6" presetClass="emph" presetSubtype="0" decel="100000" fill="hold" nodeType="withEffect">
                                  <p:stCondLst>
                                    <p:cond delay="300"/>
                                  </p:stCondLst>
                                  <p:childTnLst>
                                    <p:animScale>
                                      <p:cBhvr>
                                        <p:cTn id="13" dur="250" fill="hold"/>
                                        <p:tgtEl>
                                          <p:spTgt spid="10"/>
                                        </p:tgtEl>
                                      </p:cBhvr>
                                      <p:by x="91000" y="91000"/>
                                    </p:animScale>
                                  </p:childTnLst>
                                </p:cTn>
                              </p:par>
                            </p:childTnLst>
                          </p:cTn>
                        </p:par>
                        <p:par>
                          <p:cTn id="14" fill="hold">
                            <p:stCondLst>
                              <p:cond delay="550"/>
                            </p:stCondLst>
                            <p:childTnLst>
                              <p:par>
                                <p:cTn id="15" presetID="2" presetClass="entr" presetSubtype="6" decel="10000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400" fill="hold"/>
                                        <p:tgtEl>
                                          <p:spTgt spid="7"/>
                                        </p:tgtEl>
                                        <p:attrNameLst>
                                          <p:attrName>ppt_x</p:attrName>
                                        </p:attrNameLst>
                                      </p:cBhvr>
                                      <p:tavLst>
                                        <p:tav tm="0">
                                          <p:val>
                                            <p:strVal val="1+#ppt_w/2"/>
                                          </p:val>
                                        </p:tav>
                                        <p:tav tm="100000">
                                          <p:val>
                                            <p:strVal val="#ppt_x"/>
                                          </p:val>
                                        </p:tav>
                                      </p:tavLst>
                                    </p:anim>
                                    <p:anim calcmode="lin" valueType="num">
                                      <p:cBhvr additive="base">
                                        <p:cTn id="18" dur="400" fill="hold"/>
                                        <p:tgtEl>
                                          <p:spTgt spid="7"/>
                                        </p:tgtEl>
                                        <p:attrNameLst>
                                          <p:attrName>ppt_y</p:attrName>
                                        </p:attrNameLst>
                                      </p:cBhvr>
                                      <p:tavLst>
                                        <p:tav tm="0">
                                          <p:val>
                                            <p:strVal val="1+#ppt_h/2"/>
                                          </p:val>
                                        </p:tav>
                                        <p:tav tm="100000">
                                          <p:val>
                                            <p:strVal val="#ppt_y"/>
                                          </p:val>
                                        </p:tav>
                                      </p:tavLst>
                                    </p:anim>
                                  </p:childTnLst>
                                </p:cTn>
                              </p:par>
                              <p:par>
                                <p:cTn id="19" presetID="2" presetClass="entr" presetSubtype="9" decel="100000" fill="hold" grpId="0" nodeType="withEffect">
                                  <p:stCondLst>
                                    <p:cond delay="15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400" fill="hold"/>
                                        <p:tgtEl>
                                          <p:spTgt spid="9"/>
                                        </p:tgtEl>
                                        <p:attrNameLst>
                                          <p:attrName>ppt_x</p:attrName>
                                        </p:attrNameLst>
                                      </p:cBhvr>
                                      <p:tavLst>
                                        <p:tav tm="0">
                                          <p:val>
                                            <p:strVal val="0-#ppt_w/2"/>
                                          </p:val>
                                        </p:tav>
                                        <p:tav tm="100000">
                                          <p:val>
                                            <p:strVal val="#ppt_x"/>
                                          </p:val>
                                        </p:tav>
                                      </p:tavLst>
                                    </p:anim>
                                    <p:anim calcmode="lin" valueType="num">
                                      <p:cBhvr additive="base">
                                        <p:cTn id="22" dur="400" fill="hold"/>
                                        <p:tgtEl>
                                          <p:spTgt spid="9"/>
                                        </p:tgtEl>
                                        <p:attrNameLst>
                                          <p:attrName>ppt_y</p:attrName>
                                        </p:attrNameLst>
                                      </p:cBhvr>
                                      <p:tavLst>
                                        <p:tav tm="0">
                                          <p:val>
                                            <p:strVal val="0-#ppt_h/2"/>
                                          </p:val>
                                        </p:tav>
                                        <p:tav tm="100000">
                                          <p:val>
                                            <p:strVal val="#ppt_y"/>
                                          </p:val>
                                        </p:tav>
                                      </p:tavLst>
                                    </p:anim>
                                  </p:childTnLst>
                                </p:cTn>
                              </p:par>
                              <p:par>
                                <p:cTn id="23" presetID="2" presetClass="entr" presetSubtype="12" decel="100000" fill="hold" grpId="0" nodeType="withEffect">
                                  <p:stCondLst>
                                    <p:cond delay="30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400" fill="hold"/>
                                        <p:tgtEl>
                                          <p:spTgt spid="8"/>
                                        </p:tgtEl>
                                        <p:attrNameLst>
                                          <p:attrName>ppt_x</p:attrName>
                                        </p:attrNameLst>
                                      </p:cBhvr>
                                      <p:tavLst>
                                        <p:tav tm="0">
                                          <p:val>
                                            <p:strVal val="0-#ppt_w/2"/>
                                          </p:val>
                                        </p:tav>
                                        <p:tav tm="100000">
                                          <p:val>
                                            <p:strVal val="#ppt_x"/>
                                          </p:val>
                                        </p:tav>
                                      </p:tavLst>
                                    </p:anim>
                                    <p:anim calcmode="lin" valueType="num">
                                      <p:cBhvr additive="base">
                                        <p:cTn id="26" dur="400" fill="hold"/>
                                        <p:tgtEl>
                                          <p:spTgt spid="8"/>
                                        </p:tgtEl>
                                        <p:attrNameLst>
                                          <p:attrName>ppt_y</p:attrName>
                                        </p:attrNameLst>
                                      </p:cBhvr>
                                      <p:tavLst>
                                        <p:tav tm="0">
                                          <p:val>
                                            <p:strVal val="1+#ppt_h/2"/>
                                          </p:val>
                                        </p:tav>
                                        <p:tav tm="100000">
                                          <p:val>
                                            <p:strVal val="#ppt_y"/>
                                          </p:val>
                                        </p:tav>
                                      </p:tavLst>
                                    </p:anim>
                                  </p:childTnLst>
                                </p:cTn>
                              </p:par>
                            </p:childTnLst>
                          </p:cTn>
                        </p:par>
                        <p:par>
                          <p:cTn id="27" fill="hold">
                            <p:stCondLst>
                              <p:cond delay="1250"/>
                            </p:stCondLst>
                            <p:childTnLst>
                              <p:par>
                                <p:cTn id="28" presetID="2" presetClass="entr" presetSubtype="1" decel="100000" fill="hold" grpId="0" nodeType="afterEffect">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cBhvr additive="base">
                                        <p:cTn id="30" dur="500" fill="hold"/>
                                        <p:tgtEl>
                                          <p:spTgt spid="13"/>
                                        </p:tgtEl>
                                        <p:attrNameLst>
                                          <p:attrName>ppt_x</p:attrName>
                                        </p:attrNameLst>
                                      </p:cBhvr>
                                      <p:tavLst>
                                        <p:tav tm="0">
                                          <p:val>
                                            <p:strVal val="#ppt_x"/>
                                          </p:val>
                                        </p:tav>
                                        <p:tav tm="100000">
                                          <p:val>
                                            <p:strVal val="#ppt_x"/>
                                          </p:val>
                                        </p:tav>
                                      </p:tavLst>
                                    </p:anim>
                                    <p:anim calcmode="lin" valueType="num">
                                      <p:cBhvr additive="base">
                                        <p:cTn id="31" dur="500" fill="hold"/>
                                        <p:tgtEl>
                                          <p:spTgt spid="13"/>
                                        </p:tgtEl>
                                        <p:attrNameLst>
                                          <p:attrName>ppt_y</p:attrName>
                                        </p:attrNameLst>
                                      </p:cBhvr>
                                      <p:tavLst>
                                        <p:tav tm="0">
                                          <p:val>
                                            <p:strVal val="0-#ppt_h/2"/>
                                          </p:val>
                                        </p:tav>
                                        <p:tav tm="100000">
                                          <p:val>
                                            <p:strVal val="#ppt_y"/>
                                          </p:val>
                                        </p:tav>
                                      </p:tavLst>
                                    </p:anim>
                                  </p:childTnLst>
                                </p:cTn>
                              </p:par>
                            </p:childTnLst>
                          </p:cTn>
                        </p:par>
                        <p:par>
                          <p:cTn id="32" fill="hold">
                            <p:stCondLst>
                              <p:cond delay="1750"/>
                            </p:stCondLst>
                            <p:childTnLst>
                              <p:par>
                                <p:cTn id="33" presetID="10" presetClass="entr" presetSubtype="0" fill="hold" grpId="0" nodeType="afterEffect">
                                  <p:stCondLst>
                                    <p:cond delay="0"/>
                                  </p:stCondLst>
                                  <p:iterate type="lt">
                                    <p:tmPct val="10000"/>
                                  </p:iterate>
                                  <p:childTnLst>
                                    <p:set>
                                      <p:cBhvr>
                                        <p:cTn id="34" dur="1" fill="hold">
                                          <p:stCondLst>
                                            <p:cond delay="0"/>
                                          </p:stCondLst>
                                        </p:cTn>
                                        <p:tgtEl>
                                          <p:spTgt spid="14"/>
                                        </p:tgtEl>
                                        <p:attrNameLst>
                                          <p:attrName>style.visibility</p:attrName>
                                        </p:attrNameLst>
                                      </p:cBhvr>
                                      <p:to>
                                        <p:strVal val="visible"/>
                                      </p:to>
                                    </p:set>
                                    <p:animEffect transition="in" filter="fade">
                                      <p:cBhvr>
                                        <p:cTn id="35" dur="1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3" grpId="0"/>
      <p:bldP spid="1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906439" y="339725"/>
            <a:ext cx="5256362" cy="452036"/>
          </a:xfrm>
        </p:spPr>
        <p:txBody>
          <a:bodyPr>
            <a:normAutofit/>
          </a:bodyPr>
          <a:lstStyle/>
          <a:p>
            <a:pPr marL="0" indent="0" algn="ctr">
              <a:buNone/>
            </a:pPr>
            <a:r>
              <a:rPr lang="zh-CN" altLang="en-US" dirty="0"/>
              <a:t>任务五 设计思路</a:t>
            </a:r>
          </a:p>
        </p:txBody>
      </p:sp>
      <p:sp>
        <p:nvSpPr>
          <p:cNvPr id="3" name="矩形 2">
            <a:extLst>
              <a:ext uri="{FF2B5EF4-FFF2-40B4-BE49-F238E27FC236}">
                <a16:creationId xmlns:a16="http://schemas.microsoft.com/office/drawing/2014/main" id="{71C936E6-3C04-4590-8F43-CAF8743C777B}"/>
              </a:ext>
            </a:extLst>
          </p:cNvPr>
          <p:cNvSpPr/>
          <p:nvPr/>
        </p:nvSpPr>
        <p:spPr>
          <a:xfrm>
            <a:off x="219456" y="993249"/>
            <a:ext cx="7997952" cy="954107"/>
          </a:xfrm>
          <a:prstGeom prst="rect">
            <a:avLst/>
          </a:prstGeom>
        </p:spPr>
        <p:txBody>
          <a:bodyPr wrap="square">
            <a:spAutoFit/>
          </a:bodyPr>
          <a:lstStyle/>
          <a:p>
            <a:pPr algn="just">
              <a:spcAft>
                <a:spcPts val="0"/>
              </a:spcAft>
            </a:pP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对于金庸小说中的人物关系的标签分析来说，其中人物的网络可以看成一个每条边带权值的有向图，首先我们还是对每一个顶点进行初始化，然后每一个顶点根据自己的出边向邻接顶点发送自己的标签。最后每个顶点从自己收到的标签里取权值和最大的标签作为自己新的标签（原算法的出现次数之和需要改成权值之和），相当于原算法中。当每一个顶点 的标签不再改变时，算法终止。</a:t>
            </a:r>
            <a:endParaRPr lang="en-US" altLang="zh-CN" sz="1400" kern="100" dirty="0">
              <a:latin typeface="等线" panose="02010600030101010101" pitchFamily="2" charset="-122"/>
              <a:ea typeface="等线" panose="02010600030101010101" pitchFamily="2" charset="-122"/>
              <a:cs typeface="Times New Roman" panose="02020603050405020304" pitchFamily="18" charset="0"/>
            </a:endParaRPr>
          </a:p>
        </p:txBody>
      </p:sp>
      <p:sp>
        <p:nvSpPr>
          <p:cNvPr id="4" name="矩形 3">
            <a:extLst>
              <a:ext uri="{FF2B5EF4-FFF2-40B4-BE49-F238E27FC236}">
                <a16:creationId xmlns:a16="http://schemas.microsoft.com/office/drawing/2014/main" id="{717294DA-6662-4E8E-B2E8-8F671BA86658}"/>
              </a:ext>
            </a:extLst>
          </p:cNvPr>
          <p:cNvSpPr/>
          <p:nvPr/>
        </p:nvSpPr>
        <p:spPr>
          <a:xfrm>
            <a:off x="219456" y="1881605"/>
            <a:ext cx="4572000" cy="492443"/>
          </a:xfrm>
          <a:prstGeom prst="rect">
            <a:avLst/>
          </a:prstGeom>
        </p:spPr>
        <p:txBody>
          <a:bodyPr>
            <a:spAutoFit/>
          </a:bodyPr>
          <a:lstStyle/>
          <a:p>
            <a:pPr algn="just">
              <a:spcAft>
                <a:spcPts val="0"/>
              </a:spcAft>
            </a:pPr>
            <a:endParaRPr lang="en-US" altLang="zh-CN" sz="1200"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r>
              <a:rPr lang="zh-CN" altLang="en-US" sz="1400" b="1" kern="100" dirty="0">
                <a:latin typeface="等线" panose="02010600030101010101" pitchFamily="2" charset="-122"/>
                <a:ea typeface="等线" panose="02010600030101010101" pitchFamily="2" charset="-122"/>
                <a:cs typeface="Times New Roman" panose="02020603050405020304" pitchFamily="18" charset="0"/>
              </a:rPr>
              <a:t>具体分为三个部分进行：</a:t>
            </a:r>
            <a:endParaRPr lang="zh-CN" altLang="zh-CN" sz="1400" b="1" kern="100" dirty="0">
              <a:latin typeface="等线" panose="02010600030101010101" pitchFamily="2" charset="-122"/>
              <a:ea typeface="等线" panose="02010600030101010101" pitchFamily="2" charset="-122"/>
              <a:cs typeface="Times New Roman" panose="02020603050405020304" pitchFamily="18" charset="0"/>
            </a:endParaRPr>
          </a:p>
        </p:txBody>
      </p:sp>
      <p:grpSp>
        <p:nvGrpSpPr>
          <p:cNvPr id="32" name="淘宝网chenying0907出品 1">
            <a:extLst>
              <a:ext uri="{FF2B5EF4-FFF2-40B4-BE49-F238E27FC236}">
                <a16:creationId xmlns:a16="http://schemas.microsoft.com/office/drawing/2014/main" id="{9EDDBF4C-39AF-485D-AE28-F2E16E34C56A}"/>
              </a:ext>
            </a:extLst>
          </p:cNvPr>
          <p:cNvGrpSpPr/>
          <p:nvPr/>
        </p:nvGrpSpPr>
        <p:grpSpPr>
          <a:xfrm>
            <a:off x="448745" y="2381408"/>
            <a:ext cx="1457693" cy="469073"/>
            <a:chOff x="3393541" y="2211446"/>
            <a:chExt cx="4435469" cy="1124393"/>
          </a:xfrm>
        </p:grpSpPr>
        <p:sp>
          <p:nvSpPr>
            <p:cNvPr id="33" name="Rectangle 22">
              <a:extLst>
                <a:ext uri="{FF2B5EF4-FFF2-40B4-BE49-F238E27FC236}">
                  <a16:creationId xmlns:a16="http://schemas.microsoft.com/office/drawing/2014/main" id="{64705373-4B13-4A9E-A57D-026D7F0E1261}"/>
                </a:ext>
              </a:extLst>
            </p:cNvPr>
            <p:cNvSpPr/>
            <p:nvPr/>
          </p:nvSpPr>
          <p:spPr>
            <a:xfrm>
              <a:off x="3393541" y="2211446"/>
              <a:ext cx="4354034" cy="112439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34" name="TextBox 23">
              <a:extLst>
                <a:ext uri="{FF2B5EF4-FFF2-40B4-BE49-F238E27FC236}">
                  <a16:creationId xmlns:a16="http://schemas.microsoft.com/office/drawing/2014/main" id="{A37A2D05-E6A0-4036-9C07-0B2FAC15D351}"/>
                </a:ext>
              </a:extLst>
            </p:cNvPr>
            <p:cNvSpPr txBox="1"/>
            <p:nvPr/>
          </p:nvSpPr>
          <p:spPr>
            <a:xfrm>
              <a:off x="3598976" y="2363724"/>
              <a:ext cx="4230034" cy="774644"/>
            </a:xfrm>
            <a:prstGeom prst="rect">
              <a:avLst/>
            </a:prstGeom>
            <a:noFill/>
          </p:spPr>
          <p:txBody>
            <a:bodyPr wrap="square" rtlCol="0">
              <a:spAutoFit/>
            </a:bodyPr>
            <a:lstStyle/>
            <a:p>
              <a:r>
                <a:rPr lang="zh-CN" altLang="en-US" sz="1500" b="1" dirty="0">
                  <a:solidFill>
                    <a:schemeClr val="bg1"/>
                  </a:solidFill>
                  <a:latin typeface="+mn-ea"/>
                  <a:cs typeface="Open Sans" panose="020B0606030504020204" pitchFamily="34" charset="0"/>
                </a:rPr>
                <a:t>社区初始化</a:t>
              </a:r>
              <a:endParaRPr lang="en-US" sz="1500" b="1" dirty="0">
                <a:solidFill>
                  <a:schemeClr val="bg1"/>
                </a:solidFill>
                <a:latin typeface="+mn-ea"/>
                <a:cs typeface="Open Sans" panose="020B0606030504020204" pitchFamily="34" charset="0"/>
              </a:endParaRPr>
            </a:p>
          </p:txBody>
        </p:sp>
      </p:grpSp>
      <p:sp>
        <p:nvSpPr>
          <p:cNvPr id="41" name="Rectangle 22">
            <a:extLst>
              <a:ext uri="{FF2B5EF4-FFF2-40B4-BE49-F238E27FC236}">
                <a16:creationId xmlns:a16="http://schemas.microsoft.com/office/drawing/2014/main" id="{1E696CF9-3472-49C0-B11D-F566DB77E2DC}"/>
              </a:ext>
            </a:extLst>
          </p:cNvPr>
          <p:cNvSpPr/>
          <p:nvPr/>
        </p:nvSpPr>
        <p:spPr>
          <a:xfrm>
            <a:off x="3373141" y="2380218"/>
            <a:ext cx="1485830"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42" name="TextBox 23">
            <a:extLst>
              <a:ext uri="{FF2B5EF4-FFF2-40B4-BE49-F238E27FC236}">
                <a16:creationId xmlns:a16="http://schemas.microsoft.com/office/drawing/2014/main" id="{0D9AA942-064A-47F6-8864-62C4997E0ABE}"/>
              </a:ext>
            </a:extLst>
          </p:cNvPr>
          <p:cNvSpPr txBox="1"/>
          <p:nvPr/>
        </p:nvSpPr>
        <p:spPr>
          <a:xfrm>
            <a:off x="3392273" y="2445433"/>
            <a:ext cx="1443514" cy="323165"/>
          </a:xfrm>
          <a:prstGeom prst="rect">
            <a:avLst/>
          </a:prstGeom>
          <a:noFill/>
        </p:spPr>
        <p:txBody>
          <a:bodyPr wrap="square" rtlCol="0">
            <a:spAutoFit/>
          </a:bodyPr>
          <a:lstStyle/>
          <a:p>
            <a:r>
              <a:rPr lang="zh-CN" altLang="en-US" sz="1500" b="1" dirty="0">
                <a:solidFill>
                  <a:schemeClr val="bg1">
                    <a:lumMod val="95000"/>
                  </a:schemeClr>
                </a:solidFill>
                <a:latin typeface="+mn-ea"/>
                <a:cs typeface="Open Sans" panose="020B0606030504020204" pitchFamily="34" charset="0"/>
              </a:rPr>
              <a:t>社区聚类迭代</a:t>
            </a:r>
            <a:endParaRPr lang="en-US" sz="1500" b="1" dirty="0">
              <a:solidFill>
                <a:schemeClr val="bg1">
                  <a:lumMod val="95000"/>
                </a:schemeClr>
              </a:solidFill>
              <a:latin typeface="+mn-ea"/>
              <a:cs typeface="Open Sans" panose="020B0606030504020204" pitchFamily="34" charset="0"/>
            </a:endParaRPr>
          </a:p>
        </p:txBody>
      </p:sp>
      <p:sp>
        <p:nvSpPr>
          <p:cNvPr id="43" name="Rectangle 22">
            <a:extLst>
              <a:ext uri="{FF2B5EF4-FFF2-40B4-BE49-F238E27FC236}">
                <a16:creationId xmlns:a16="http://schemas.microsoft.com/office/drawing/2014/main" id="{6BB4507A-5156-4C7E-8F83-19100EF633D8}"/>
              </a:ext>
            </a:extLst>
          </p:cNvPr>
          <p:cNvSpPr/>
          <p:nvPr/>
        </p:nvSpPr>
        <p:spPr>
          <a:xfrm>
            <a:off x="6001704" y="2379676"/>
            <a:ext cx="1485830"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44" name="TextBox 23">
            <a:extLst>
              <a:ext uri="{FF2B5EF4-FFF2-40B4-BE49-F238E27FC236}">
                <a16:creationId xmlns:a16="http://schemas.microsoft.com/office/drawing/2014/main" id="{F09873B0-CC78-4ED1-89DA-B81BA1BCCDB6}"/>
              </a:ext>
            </a:extLst>
          </p:cNvPr>
          <p:cNvSpPr txBox="1"/>
          <p:nvPr/>
        </p:nvSpPr>
        <p:spPr>
          <a:xfrm>
            <a:off x="6020835" y="2444891"/>
            <a:ext cx="1455331" cy="323165"/>
          </a:xfrm>
          <a:prstGeom prst="rect">
            <a:avLst/>
          </a:prstGeom>
          <a:noFill/>
        </p:spPr>
        <p:txBody>
          <a:bodyPr wrap="square" rtlCol="0">
            <a:spAutoFit/>
          </a:bodyPr>
          <a:lstStyle/>
          <a:p>
            <a:r>
              <a:rPr lang="zh-CN" altLang="en-US" sz="1500" b="1" dirty="0">
                <a:solidFill>
                  <a:schemeClr val="bg1">
                    <a:lumMod val="95000"/>
                  </a:schemeClr>
                </a:solidFill>
                <a:latin typeface="+mn-ea"/>
                <a:cs typeface="Open Sans" panose="020B0606030504020204" pitchFamily="34" charset="0"/>
              </a:rPr>
              <a:t>结果整理</a:t>
            </a:r>
            <a:endParaRPr lang="en-US" sz="1500" b="1" dirty="0">
              <a:solidFill>
                <a:schemeClr val="bg1">
                  <a:lumMod val="95000"/>
                </a:schemeClr>
              </a:solidFill>
              <a:latin typeface="+mn-ea"/>
              <a:cs typeface="Open Sans" panose="020B0606030504020204" pitchFamily="34" charset="0"/>
            </a:endParaRPr>
          </a:p>
        </p:txBody>
      </p:sp>
      <p:sp>
        <p:nvSpPr>
          <p:cNvPr id="5" name="矩形 4">
            <a:extLst>
              <a:ext uri="{FF2B5EF4-FFF2-40B4-BE49-F238E27FC236}">
                <a16:creationId xmlns:a16="http://schemas.microsoft.com/office/drawing/2014/main" id="{1C7B5F71-E795-4A12-9C98-4AA89DBC6D73}"/>
              </a:ext>
            </a:extLst>
          </p:cNvPr>
          <p:cNvSpPr/>
          <p:nvPr/>
        </p:nvSpPr>
        <p:spPr>
          <a:xfrm>
            <a:off x="403629" y="3196144"/>
            <a:ext cx="1615440" cy="954107"/>
          </a:xfrm>
          <a:prstGeom prst="rect">
            <a:avLst/>
          </a:prstGeom>
        </p:spPr>
        <p:txBody>
          <a:bodyPr wrap="square">
            <a:spAutoFit/>
          </a:bodyPr>
          <a:lstStyle/>
          <a:p>
            <a:r>
              <a:rPr lang="zh-CN" altLang="zh-CN" sz="1400" b="1" dirty="0">
                <a:ea typeface="等线" panose="02010600030101010101" pitchFamily="2" charset="-122"/>
                <a:cs typeface="Times New Roman" panose="02020603050405020304" pitchFamily="18" charset="0"/>
              </a:rPr>
              <a:t>初始化每一个顶点，将每一个节点的人物姓名作为该节点的标签</a:t>
            </a:r>
            <a:endParaRPr lang="zh-CN" altLang="en-US" b="1" dirty="0"/>
          </a:p>
        </p:txBody>
      </p:sp>
      <p:sp>
        <p:nvSpPr>
          <p:cNvPr id="62" name="矩形 61">
            <a:extLst>
              <a:ext uri="{FF2B5EF4-FFF2-40B4-BE49-F238E27FC236}">
                <a16:creationId xmlns:a16="http://schemas.microsoft.com/office/drawing/2014/main" id="{A042D32F-D132-4F6D-85DC-5FC4B0B357D3}"/>
              </a:ext>
            </a:extLst>
          </p:cNvPr>
          <p:cNvSpPr/>
          <p:nvPr/>
        </p:nvSpPr>
        <p:spPr>
          <a:xfrm>
            <a:off x="3410712" y="3196143"/>
            <a:ext cx="1615440" cy="523220"/>
          </a:xfrm>
          <a:prstGeom prst="rect">
            <a:avLst/>
          </a:prstGeom>
        </p:spPr>
        <p:txBody>
          <a:bodyPr wrap="square">
            <a:spAutoFit/>
          </a:bodyPr>
          <a:lstStyle/>
          <a:p>
            <a:r>
              <a:rPr lang="zh-CN" altLang="en-US" sz="1400" b="1" dirty="0">
                <a:ea typeface="等线" panose="02010600030101010101" pitchFamily="2" charset="-122"/>
                <a:cs typeface="Times New Roman" panose="02020603050405020304" pitchFamily="18" charset="0"/>
              </a:rPr>
              <a:t>使用</a:t>
            </a:r>
            <a:r>
              <a:rPr lang="en-US" altLang="zh-CN" sz="1400" b="1" dirty="0">
                <a:ea typeface="等线" panose="02010600030101010101" pitchFamily="2" charset="-122"/>
                <a:cs typeface="Times New Roman" panose="02020603050405020304" pitchFamily="18" charset="0"/>
              </a:rPr>
              <a:t>LPA</a:t>
            </a:r>
            <a:r>
              <a:rPr lang="zh-CN" altLang="en-US" sz="1400" b="1" dirty="0">
                <a:ea typeface="等线" panose="02010600030101010101" pitchFamily="2" charset="-122"/>
                <a:cs typeface="Times New Roman" panose="02020603050405020304" pitchFamily="18" charset="0"/>
              </a:rPr>
              <a:t>算法迭代传播标签</a:t>
            </a:r>
            <a:endParaRPr lang="zh-CN" altLang="en-US" b="1" dirty="0"/>
          </a:p>
        </p:txBody>
      </p:sp>
      <p:sp>
        <p:nvSpPr>
          <p:cNvPr id="63" name="矩形 62">
            <a:extLst>
              <a:ext uri="{FF2B5EF4-FFF2-40B4-BE49-F238E27FC236}">
                <a16:creationId xmlns:a16="http://schemas.microsoft.com/office/drawing/2014/main" id="{C48272A5-24DA-4022-9254-92597EF13090}"/>
              </a:ext>
            </a:extLst>
          </p:cNvPr>
          <p:cNvSpPr/>
          <p:nvPr/>
        </p:nvSpPr>
        <p:spPr>
          <a:xfrm>
            <a:off x="5936899" y="3196142"/>
            <a:ext cx="1615440" cy="954107"/>
          </a:xfrm>
          <a:prstGeom prst="rect">
            <a:avLst/>
          </a:prstGeom>
        </p:spPr>
        <p:txBody>
          <a:bodyPr wrap="square">
            <a:spAutoFit/>
          </a:bodyPr>
          <a:lstStyle/>
          <a:p>
            <a:r>
              <a:rPr lang="zh-CN" altLang="en-US" sz="1400" b="1" dirty="0">
                <a:ea typeface="等线" panose="02010600030101010101" pitchFamily="2" charset="-122"/>
                <a:cs typeface="Times New Roman" panose="02020603050405020304" pitchFamily="18" charset="0"/>
              </a:rPr>
              <a:t>删除上一步结果中多余的部分，并将相同标签的节点输出到一起</a:t>
            </a:r>
            <a:endParaRPr lang="zh-CN" altLang="en-US" b="1" dirty="0"/>
          </a:p>
        </p:txBody>
      </p:sp>
    </p:spTree>
    <p:extLst>
      <p:ext uri="{BB962C8B-B14F-4D97-AF65-F5344CB8AC3E}">
        <p14:creationId xmlns:p14="http://schemas.microsoft.com/office/powerpoint/2010/main" val="491873309"/>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2"/>
                                        </p:tgtEl>
                                        <p:attrNameLst>
                                          <p:attrName>style.visibility</p:attrName>
                                        </p:attrNameLst>
                                      </p:cBhvr>
                                      <p:to>
                                        <p:strVal val="visible"/>
                                      </p:to>
                                    </p:set>
                                    <p:anim calcmode="lin" valueType="num">
                                      <p:cBhvr additive="base">
                                        <p:cTn id="12" dur="500" fill="hold"/>
                                        <p:tgtEl>
                                          <p:spTgt spid="32"/>
                                        </p:tgtEl>
                                        <p:attrNameLst>
                                          <p:attrName>ppt_x</p:attrName>
                                        </p:attrNameLst>
                                      </p:cBhvr>
                                      <p:tavLst>
                                        <p:tav tm="0">
                                          <p:val>
                                            <p:strVal val="#ppt_x"/>
                                          </p:val>
                                        </p:tav>
                                        <p:tav tm="100000">
                                          <p:val>
                                            <p:strVal val="#ppt_x"/>
                                          </p:val>
                                        </p:tav>
                                      </p:tavLst>
                                    </p:anim>
                                    <p:anim calcmode="lin" valueType="num">
                                      <p:cBhvr additive="base">
                                        <p:cTn id="13" dur="500" fill="hold"/>
                                        <p:tgtEl>
                                          <p:spTgt spid="32"/>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41"/>
                                        </p:tgtEl>
                                        <p:attrNameLst>
                                          <p:attrName>style.visibility</p:attrName>
                                        </p:attrNameLst>
                                      </p:cBhvr>
                                      <p:to>
                                        <p:strVal val="visible"/>
                                      </p:to>
                                    </p:set>
                                    <p:anim calcmode="lin" valueType="num">
                                      <p:cBhvr additive="base">
                                        <p:cTn id="22" dur="500" fill="hold"/>
                                        <p:tgtEl>
                                          <p:spTgt spid="41"/>
                                        </p:tgtEl>
                                        <p:attrNameLst>
                                          <p:attrName>ppt_x</p:attrName>
                                        </p:attrNameLst>
                                      </p:cBhvr>
                                      <p:tavLst>
                                        <p:tav tm="0">
                                          <p:val>
                                            <p:strVal val="#ppt_x"/>
                                          </p:val>
                                        </p:tav>
                                        <p:tav tm="100000">
                                          <p:val>
                                            <p:strVal val="#ppt_x"/>
                                          </p:val>
                                        </p:tav>
                                      </p:tavLst>
                                    </p:anim>
                                    <p:anim calcmode="lin" valueType="num">
                                      <p:cBhvr additive="base">
                                        <p:cTn id="23" dur="500" fill="hold"/>
                                        <p:tgtEl>
                                          <p:spTgt spid="41"/>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0"/>
                                  </p:stCondLst>
                                  <p:childTnLst>
                                    <p:set>
                                      <p:cBhvr>
                                        <p:cTn id="25" dur="1" fill="hold">
                                          <p:stCondLst>
                                            <p:cond delay="0"/>
                                          </p:stCondLst>
                                        </p:cTn>
                                        <p:tgtEl>
                                          <p:spTgt spid="42"/>
                                        </p:tgtEl>
                                        <p:attrNameLst>
                                          <p:attrName>style.visibility</p:attrName>
                                        </p:attrNameLst>
                                      </p:cBhvr>
                                      <p:to>
                                        <p:strVal val="visible"/>
                                      </p:to>
                                    </p:set>
                                    <p:anim calcmode="lin" valueType="num">
                                      <p:cBhvr additive="base">
                                        <p:cTn id="26" dur="500" fill="hold"/>
                                        <p:tgtEl>
                                          <p:spTgt spid="42"/>
                                        </p:tgtEl>
                                        <p:attrNameLst>
                                          <p:attrName>ppt_x</p:attrName>
                                        </p:attrNameLst>
                                      </p:cBhvr>
                                      <p:tavLst>
                                        <p:tav tm="0">
                                          <p:val>
                                            <p:strVal val="#ppt_x"/>
                                          </p:val>
                                        </p:tav>
                                        <p:tav tm="100000">
                                          <p:val>
                                            <p:strVal val="#ppt_x"/>
                                          </p:val>
                                        </p:tav>
                                      </p:tavLst>
                                    </p:anim>
                                    <p:anim calcmode="lin" valueType="num">
                                      <p:cBhvr additive="base">
                                        <p:cTn id="27" dur="500" fill="hold"/>
                                        <p:tgtEl>
                                          <p:spTgt spid="42"/>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62"/>
                                        </p:tgtEl>
                                        <p:attrNameLst>
                                          <p:attrName>style.visibility</p:attrName>
                                        </p:attrNameLst>
                                      </p:cBhvr>
                                      <p:to>
                                        <p:strVal val="visible"/>
                                      </p:to>
                                    </p:set>
                                    <p:anim calcmode="lin" valueType="num">
                                      <p:cBhvr additive="base">
                                        <p:cTn id="30" dur="500" fill="hold"/>
                                        <p:tgtEl>
                                          <p:spTgt spid="62"/>
                                        </p:tgtEl>
                                        <p:attrNameLst>
                                          <p:attrName>ppt_x</p:attrName>
                                        </p:attrNameLst>
                                      </p:cBhvr>
                                      <p:tavLst>
                                        <p:tav tm="0">
                                          <p:val>
                                            <p:strVal val="#ppt_x"/>
                                          </p:val>
                                        </p:tav>
                                        <p:tav tm="100000">
                                          <p:val>
                                            <p:strVal val="#ppt_x"/>
                                          </p:val>
                                        </p:tav>
                                      </p:tavLst>
                                    </p:anim>
                                    <p:anim calcmode="lin" valueType="num">
                                      <p:cBhvr additive="base">
                                        <p:cTn id="31" dur="500" fill="hold"/>
                                        <p:tgtEl>
                                          <p:spTgt spid="62"/>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43"/>
                                        </p:tgtEl>
                                        <p:attrNameLst>
                                          <p:attrName>style.visibility</p:attrName>
                                        </p:attrNameLst>
                                      </p:cBhvr>
                                      <p:to>
                                        <p:strVal val="visible"/>
                                      </p:to>
                                    </p:set>
                                    <p:anim calcmode="lin" valueType="num">
                                      <p:cBhvr additive="base">
                                        <p:cTn id="36" dur="500" fill="hold"/>
                                        <p:tgtEl>
                                          <p:spTgt spid="43"/>
                                        </p:tgtEl>
                                        <p:attrNameLst>
                                          <p:attrName>ppt_x</p:attrName>
                                        </p:attrNameLst>
                                      </p:cBhvr>
                                      <p:tavLst>
                                        <p:tav tm="0">
                                          <p:val>
                                            <p:strVal val="#ppt_x"/>
                                          </p:val>
                                        </p:tav>
                                        <p:tav tm="100000">
                                          <p:val>
                                            <p:strVal val="#ppt_x"/>
                                          </p:val>
                                        </p:tav>
                                      </p:tavLst>
                                    </p:anim>
                                    <p:anim calcmode="lin" valueType="num">
                                      <p:cBhvr additive="base">
                                        <p:cTn id="37" dur="500" fill="hold"/>
                                        <p:tgtEl>
                                          <p:spTgt spid="43"/>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44"/>
                                        </p:tgtEl>
                                        <p:attrNameLst>
                                          <p:attrName>style.visibility</p:attrName>
                                        </p:attrNameLst>
                                      </p:cBhvr>
                                      <p:to>
                                        <p:strVal val="visible"/>
                                      </p:to>
                                    </p:set>
                                    <p:anim calcmode="lin" valueType="num">
                                      <p:cBhvr additive="base">
                                        <p:cTn id="40" dur="500" fill="hold"/>
                                        <p:tgtEl>
                                          <p:spTgt spid="44"/>
                                        </p:tgtEl>
                                        <p:attrNameLst>
                                          <p:attrName>ppt_x</p:attrName>
                                        </p:attrNameLst>
                                      </p:cBhvr>
                                      <p:tavLst>
                                        <p:tav tm="0">
                                          <p:val>
                                            <p:strVal val="#ppt_x"/>
                                          </p:val>
                                        </p:tav>
                                        <p:tav tm="100000">
                                          <p:val>
                                            <p:strVal val="#ppt_x"/>
                                          </p:val>
                                        </p:tav>
                                      </p:tavLst>
                                    </p:anim>
                                    <p:anim calcmode="lin" valueType="num">
                                      <p:cBhvr additive="base">
                                        <p:cTn id="41" dur="500" fill="hold"/>
                                        <p:tgtEl>
                                          <p:spTgt spid="44"/>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0"/>
                                  </p:stCondLst>
                                  <p:childTnLst>
                                    <p:set>
                                      <p:cBhvr>
                                        <p:cTn id="43" dur="1" fill="hold">
                                          <p:stCondLst>
                                            <p:cond delay="0"/>
                                          </p:stCondLst>
                                        </p:cTn>
                                        <p:tgtEl>
                                          <p:spTgt spid="63"/>
                                        </p:tgtEl>
                                        <p:attrNameLst>
                                          <p:attrName>style.visibility</p:attrName>
                                        </p:attrNameLst>
                                      </p:cBhvr>
                                      <p:to>
                                        <p:strVal val="visible"/>
                                      </p:to>
                                    </p:set>
                                    <p:anim calcmode="lin" valueType="num">
                                      <p:cBhvr additive="base">
                                        <p:cTn id="44" dur="500" fill="hold"/>
                                        <p:tgtEl>
                                          <p:spTgt spid="63"/>
                                        </p:tgtEl>
                                        <p:attrNameLst>
                                          <p:attrName>ppt_x</p:attrName>
                                        </p:attrNameLst>
                                      </p:cBhvr>
                                      <p:tavLst>
                                        <p:tav tm="0">
                                          <p:val>
                                            <p:strVal val="#ppt_x"/>
                                          </p:val>
                                        </p:tav>
                                        <p:tav tm="100000">
                                          <p:val>
                                            <p:strVal val="#ppt_x"/>
                                          </p:val>
                                        </p:tav>
                                      </p:tavLst>
                                    </p:anim>
                                    <p:anim calcmode="lin" valueType="num">
                                      <p:cBhvr additive="base">
                                        <p:cTn id="45" dur="500" fill="hold"/>
                                        <p:tgtEl>
                                          <p:spTgt spid="6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1" grpId="0" animBg="1"/>
      <p:bldP spid="42" grpId="0"/>
      <p:bldP spid="43" grpId="0" animBg="1"/>
      <p:bldP spid="44" grpId="0"/>
      <p:bldP spid="5" grpId="0"/>
      <p:bldP spid="62" grpId="0"/>
      <p:bldP spid="6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906439" y="339725"/>
            <a:ext cx="5256362" cy="452036"/>
          </a:xfrm>
        </p:spPr>
        <p:txBody>
          <a:bodyPr>
            <a:normAutofit/>
          </a:bodyPr>
          <a:lstStyle/>
          <a:p>
            <a:pPr marL="0" indent="0" algn="ctr">
              <a:buNone/>
            </a:pPr>
            <a:r>
              <a:rPr lang="zh-CN" altLang="zh-CN" dirty="0"/>
              <a:t>第一部分： </a:t>
            </a:r>
            <a:r>
              <a:rPr lang="en-US" altLang="zh-CN" dirty="0" err="1"/>
              <a:t>LabelInitial</a:t>
            </a:r>
            <a:r>
              <a:rPr lang="en-US" altLang="zh-CN" dirty="0"/>
              <a:t>  </a:t>
            </a:r>
            <a:r>
              <a:rPr lang="zh-CN" altLang="zh-CN" dirty="0"/>
              <a:t>社区初始化</a:t>
            </a:r>
          </a:p>
          <a:p>
            <a:pPr marL="0" indent="0" algn="ctr">
              <a:buNone/>
            </a:pPr>
            <a:endParaRPr lang="zh-CN" altLang="en-US" dirty="0"/>
          </a:p>
        </p:txBody>
      </p:sp>
      <p:sp>
        <p:nvSpPr>
          <p:cNvPr id="3" name="矩形 2">
            <a:extLst>
              <a:ext uri="{FF2B5EF4-FFF2-40B4-BE49-F238E27FC236}">
                <a16:creationId xmlns:a16="http://schemas.microsoft.com/office/drawing/2014/main" id="{A7523228-8878-4C2A-9DC5-AFB5BFF558DD}"/>
              </a:ext>
            </a:extLst>
          </p:cNvPr>
          <p:cNvSpPr/>
          <p:nvPr/>
        </p:nvSpPr>
        <p:spPr>
          <a:xfrm>
            <a:off x="304800" y="1011615"/>
            <a:ext cx="7778496" cy="1815882"/>
          </a:xfrm>
          <a:prstGeom prst="rect">
            <a:avLst/>
          </a:prstGeom>
        </p:spPr>
        <p:txBody>
          <a:bodyPr wrap="square">
            <a:spAutoFit/>
          </a:bodyPr>
          <a:lstStyle/>
          <a:p>
            <a:pPr algn="just">
              <a:spcAft>
                <a:spcPts val="0"/>
              </a:spcAft>
            </a:pP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第一个阶段，初始化每一个顶点，将每一个节点的人物姓名作为该节点的标签。</a:t>
            </a: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 </a:t>
            </a:r>
          </a:p>
          <a:p>
            <a:pPr algn="just">
              <a:spcAft>
                <a:spcPts val="0"/>
              </a:spcAft>
            </a:pPr>
            <a:endParaRPr lang="en-US" altLang="zh-CN" sz="1400"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endParaRPr lang="en-US" altLang="zh-CN" sz="1400"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endParaRPr lang="en-US" altLang="zh-CN" sz="1400"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r>
              <a:rPr lang="en-US" altLang="zh-CN" sz="1400" b="1" kern="100" dirty="0">
                <a:latin typeface="等线" panose="02010600030101010101" pitchFamily="2" charset="-122"/>
                <a:ea typeface="等线" panose="02010600030101010101" pitchFamily="2" charset="-122"/>
                <a:cs typeface="Times New Roman" panose="02020603050405020304" pitchFamily="18" charset="0"/>
              </a:rPr>
              <a:t>Map</a:t>
            </a:r>
            <a:r>
              <a:rPr lang="zh-CN" altLang="zh-CN" sz="1400" b="1" kern="100" dirty="0">
                <a:latin typeface="等线" panose="02010600030101010101" pitchFamily="2" charset="-122"/>
                <a:ea typeface="等线" panose="02010600030101010101" pitchFamily="2" charset="-122"/>
                <a:cs typeface="Times New Roman" panose="02020603050405020304" pitchFamily="18" charset="0"/>
              </a:rPr>
              <a:t>：</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一行一行分析实验三的输出结果，直接将每个顶点的人名作为每个顶点的标签，输出</a:t>
            </a: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        &lt; </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人名，</a:t>
            </a: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标签，</a:t>
            </a: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邻接表</a:t>
            </a: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])&gt; </a:t>
            </a:r>
          </a:p>
          <a:p>
            <a:pPr algn="just">
              <a:spcAft>
                <a:spcPts val="0"/>
              </a:spcAft>
            </a:pPr>
            <a:endParaRPr lang="en-US" altLang="zh-CN" sz="1400"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r>
              <a:rPr lang="en-US" altLang="zh-CN" sz="1400" b="1" kern="100" dirty="0">
                <a:latin typeface="等线" panose="02010600030101010101" pitchFamily="2" charset="-122"/>
                <a:ea typeface="等线" panose="02010600030101010101" pitchFamily="2" charset="-122"/>
                <a:cs typeface="Times New Roman" panose="02020603050405020304" pitchFamily="18" charset="0"/>
              </a:rPr>
              <a:t>Reduce</a:t>
            </a:r>
            <a:r>
              <a:rPr lang="zh-CN" altLang="zh-CN" sz="1400" b="1" kern="100" dirty="0">
                <a:latin typeface="等线" panose="02010600030101010101" pitchFamily="2" charset="-122"/>
                <a:ea typeface="等线" panose="02010600030101010101" pitchFamily="2" charset="-122"/>
                <a:cs typeface="Times New Roman" panose="02020603050405020304" pitchFamily="18" charset="0"/>
              </a:rPr>
              <a:t>：</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不做任何处理直接输出</a:t>
            </a: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 &lt; </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人名，</a:t>
            </a: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标签</a:t>
            </a: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邻接表</a:t>
            </a: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])&gt;</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490687024"/>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906439" y="339725"/>
            <a:ext cx="5256362" cy="452036"/>
          </a:xfrm>
        </p:spPr>
        <p:txBody>
          <a:bodyPr>
            <a:normAutofit/>
          </a:bodyPr>
          <a:lstStyle/>
          <a:p>
            <a:pPr marL="0" indent="0" algn="ctr">
              <a:buNone/>
            </a:pPr>
            <a:r>
              <a:rPr lang="zh-CN" altLang="zh-CN" dirty="0"/>
              <a:t>第一部分： </a:t>
            </a:r>
            <a:r>
              <a:rPr lang="en-US" altLang="zh-CN" dirty="0" err="1"/>
              <a:t>LabelInitial</a:t>
            </a:r>
            <a:r>
              <a:rPr lang="en-US" altLang="zh-CN" dirty="0"/>
              <a:t>  </a:t>
            </a:r>
            <a:r>
              <a:rPr lang="zh-CN" altLang="zh-CN" dirty="0"/>
              <a:t>社区初始化</a:t>
            </a:r>
          </a:p>
          <a:p>
            <a:pPr marL="0" indent="0" algn="ctr">
              <a:buNone/>
            </a:pPr>
            <a:endParaRPr lang="zh-CN" altLang="en-US" dirty="0"/>
          </a:p>
        </p:txBody>
      </p:sp>
      <p:sp>
        <p:nvSpPr>
          <p:cNvPr id="3" name="矩形 2">
            <a:extLst>
              <a:ext uri="{FF2B5EF4-FFF2-40B4-BE49-F238E27FC236}">
                <a16:creationId xmlns:a16="http://schemas.microsoft.com/office/drawing/2014/main" id="{A7523228-8878-4C2A-9DC5-AFB5BFF558DD}"/>
              </a:ext>
            </a:extLst>
          </p:cNvPr>
          <p:cNvSpPr/>
          <p:nvPr/>
        </p:nvSpPr>
        <p:spPr>
          <a:xfrm>
            <a:off x="304800" y="1011615"/>
            <a:ext cx="7778496" cy="715581"/>
          </a:xfrm>
          <a:prstGeom prst="rect">
            <a:avLst/>
          </a:prstGeom>
        </p:spPr>
        <p:txBody>
          <a:bodyPr wrap="square">
            <a:spAutoFit/>
          </a:bodyPr>
          <a:lstStyle/>
          <a:p>
            <a:r>
              <a:rPr lang="en-US" altLang="zh-CN" b="1" dirty="0"/>
              <a:t>Mapper </a:t>
            </a:r>
            <a:r>
              <a:rPr lang="zh-CN" altLang="zh-CN" b="1" dirty="0"/>
              <a:t>类： </a:t>
            </a:r>
            <a:r>
              <a:rPr lang="zh-CN" altLang="zh-CN" dirty="0"/>
              <a:t>一行行读入任务三输出的结果</a:t>
            </a:r>
            <a:r>
              <a:rPr lang="en-US" altLang="zh-CN" dirty="0"/>
              <a:t> &lt; </a:t>
            </a:r>
            <a:r>
              <a:rPr lang="zh-CN" altLang="zh-CN" dirty="0"/>
              <a:t>人名，邻接表</a:t>
            </a:r>
            <a:r>
              <a:rPr lang="en-US" altLang="zh-CN" dirty="0"/>
              <a:t> &gt;</a:t>
            </a:r>
            <a:r>
              <a:rPr lang="zh-CN" altLang="zh-CN" dirty="0"/>
              <a:t>，然后将人名作为该任务的标签以</a:t>
            </a:r>
            <a:r>
              <a:rPr lang="en-US" altLang="zh-CN" dirty="0"/>
              <a:t> &lt; </a:t>
            </a:r>
            <a:r>
              <a:rPr lang="zh-CN" altLang="zh-CN" dirty="0"/>
              <a:t>人名，</a:t>
            </a:r>
            <a:r>
              <a:rPr lang="en-US" altLang="zh-CN" dirty="0"/>
              <a:t>(</a:t>
            </a:r>
            <a:r>
              <a:rPr lang="zh-CN" altLang="zh-CN" dirty="0"/>
              <a:t>标签，邻接表</a:t>
            </a:r>
            <a:r>
              <a:rPr lang="en-US" altLang="zh-CN" dirty="0"/>
              <a:t>)&gt; </a:t>
            </a:r>
            <a:r>
              <a:rPr lang="zh-CN" altLang="zh-CN" dirty="0"/>
              <a:t>的形式输出。初始时，每一个节点都是一个独立的社区，所以这里直接将标签赋值成该节点的人物姓名即可</a:t>
            </a:r>
          </a:p>
        </p:txBody>
      </p:sp>
      <p:pic>
        <p:nvPicPr>
          <p:cNvPr id="6" name="图片 5">
            <a:extLst>
              <a:ext uri="{FF2B5EF4-FFF2-40B4-BE49-F238E27FC236}">
                <a16:creationId xmlns:a16="http://schemas.microsoft.com/office/drawing/2014/main" id="{59C60C79-14C0-4F54-A263-0096E7C7D3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728" y="1727196"/>
            <a:ext cx="8564209" cy="2224781"/>
          </a:xfrm>
          <a:prstGeom prst="rect">
            <a:avLst/>
          </a:prstGeom>
        </p:spPr>
      </p:pic>
      <p:sp>
        <p:nvSpPr>
          <p:cNvPr id="7" name="矩形 6">
            <a:extLst>
              <a:ext uri="{FF2B5EF4-FFF2-40B4-BE49-F238E27FC236}">
                <a16:creationId xmlns:a16="http://schemas.microsoft.com/office/drawing/2014/main" id="{021F7F4D-3915-4910-8FFE-E839A297679B}"/>
              </a:ext>
            </a:extLst>
          </p:cNvPr>
          <p:cNvSpPr/>
          <p:nvPr/>
        </p:nvSpPr>
        <p:spPr>
          <a:xfrm>
            <a:off x="304800" y="4165168"/>
            <a:ext cx="7778496" cy="715581"/>
          </a:xfrm>
          <a:prstGeom prst="rect">
            <a:avLst/>
          </a:prstGeom>
        </p:spPr>
        <p:txBody>
          <a:bodyPr wrap="square">
            <a:spAutoFit/>
          </a:bodyPr>
          <a:lstStyle/>
          <a:p>
            <a:r>
              <a:rPr lang="en-US" altLang="zh-CN" b="1" dirty="0"/>
              <a:t>Reduce</a:t>
            </a:r>
            <a:r>
              <a:rPr lang="zh-CN" altLang="zh-CN" b="1" dirty="0"/>
              <a:t>类：</a:t>
            </a:r>
            <a:r>
              <a:rPr lang="zh-CN" altLang="zh-CN" dirty="0"/>
              <a:t>直接输出即可，同时在</a:t>
            </a:r>
            <a:r>
              <a:rPr lang="en-US" altLang="zh-CN" dirty="0"/>
              <a:t>main</a:t>
            </a:r>
            <a:r>
              <a:rPr lang="zh-CN" altLang="zh-CN" dirty="0"/>
              <a:t>函数中设置</a:t>
            </a:r>
            <a:r>
              <a:rPr lang="en-US" altLang="zh-CN" dirty="0" err="1"/>
              <a:t>job.setNumReduceTasks</a:t>
            </a:r>
            <a:r>
              <a:rPr lang="en-US" altLang="zh-CN" dirty="0"/>
              <a:t>(1);</a:t>
            </a:r>
            <a:r>
              <a:rPr lang="zh-CN" altLang="zh-CN" dirty="0"/>
              <a:t>输出一个文件即可</a:t>
            </a:r>
          </a:p>
          <a:p>
            <a:endParaRPr lang="zh-CN" altLang="zh-CN" dirty="0"/>
          </a:p>
        </p:txBody>
      </p:sp>
    </p:spTree>
    <p:extLst>
      <p:ext uri="{BB962C8B-B14F-4D97-AF65-F5344CB8AC3E}">
        <p14:creationId xmlns:p14="http://schemas.microsoft.com/office/powerpoint/2010/main" val="3444125410"/>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906439" y="339725"/>
            <a:ext cx="5256362" cy="452036"/>
          </a:xfrm>
        </p:spPr>
        <p:txBody>
          <a:bodyPr>
            <a:normAutofit fontScale="92500"/>
          </a:bodyPr>
          <a:lstStyle/>
          <a:p>
            <a:pPr marL="0" indent="0">
              <a:buNone/>
            </a:pPr>
            <a:r>
              <a:rPr lang="zh-CN" altLang="zh-CN" dirty="0"/>
              <a:t>第二部分：</a:t>
            </a:r>
            <a:r>
              <a:rPr lang="en-US" altLang="zh-CN" dirty="0" err="1"/>
              <a:t>LabelAnalyse</a:t>
            </a:r>
            <a:r>
              <a:rPr lang="en-US" altLang="zh-CN" dirty="0"/>
              <a:t>  LPA</a:t>
            </a:r>
            <a:r>
              <a:rPr lang="zh-CN" altLang="zh-CN" dirty="0"/>
              <a:t>社区聚类迭代</a:t>
            </a:r>
          </a:p>
        </p:txBody>
      </p:sp>
      <p:sp>
        <p:nvSpPr>
          <p:cNvPr id="4" name="矩形 3">
            <a:extLst>
              <a:ext uri="{FF2B5EF4-FFF2-40B4-BE49-F238E27FC236}">
                <a16:creationId xmlns:a16="http://schemas.microsoft.com/office/drawing/2014/main" id="{3FB2E7E8-0AE2-4897-A411-86104C66DA2A}"/>
              </a:ext>
            </a:extLst>
          </p:cNvPr>
          <p:cNvSpPr/>
          <p:nvPr/>
        </p:nvSpPr>
        <p:spPr>
          <a:xfrm>
            <a:off x="438912" y="1318915"/>
            <a:ext cx="7997952" cy="2677656"/>
          </a:xfrm>
          <a:prstGeom prst="rect">
            <a:avLst/>
          </a:prstGeom>
        </p:spPr>
        <p:txBody>
          <a:bodyPr wrap="square">
            <a:spAutoFit/>
          </a:bodyPr>
          <a:lstStyle/>
          <a:p>
            <a:pPr algn="just">
              <a:spcAft>
                <a:spcPts val="0"/>
              </a:spcAft>
            </a:pP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第二个阶段，</a:t>
            </a:r>
            <a:r>
              <a:rPr lang="zh-CN" altLang="en-US" sz="1400" kern="100" dirty="0">
                <a:latin typeface="等线" panose="02010600030101010101" pitchFamily="2" charset="-122"/>
                <a:ea typeface="等线" panose="02010600030101010101" pitchFamily="2" charset="-122"/>
                <a:cs typeface="Times New Roman" panose="02020603050405020304" pitchFamily="18" charset="0"/>
              </a:rPr>
              <a:t>使用</a:t>
            </a: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LPA</a:t>
            </a:r>
            <a:r>
              <a:rPr lang="zh-CN" altLang="en-US" sz="1400" kern="100" dirty="0">
                <a:latin typeface="等线" panose="02010600030101010101" pitchFamily="2" charset="-122"/>
                <a:ea typeface="等线" panose="02010600030101010101" pitchFamily="2" charset="-122"/>
                <a:cs typeface="Times New Roman" panose="02020603050405020304" pitchFamily="18" charset="0"/>
              </a:rPr>
              <a:t>算法进行迭代计算</a:t>
            </a:r>
            <a:endParaRPr lang="en-US" altLang="zh-CN" sz="1400"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endParaRPr lang="en-US" altLang="zh-CN" sz="1400"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r>
              <a:rPr lang="en-US" altLang="zh-CN" sz="1400" b="1" kern="100" dirty="0">
                <a:latin typeface="等线" panose="02010600030101010101" pitchFamily="2" charset="-122"/>
                <a:ea typeface="等线" panose="02010600030101010101" pitchFamily="2" charset="-122"/>
                <a:cs typeface="Times New Roman" panose="02020603050405020304" pitchFamily="18" charset="0"/>
              </a:rPr>
              <a:t>Map</a:t>
            </a:r>
            <a:r>
              <a:rPr lang="zh-CN" altLang="en-US" sz="1400" b="1" kern="100" dirty="0">
                <a:latin typeface="等线" panose="02010600030101010101" pitchFamily="2" charset="-122"/>
                <a:ea typeface="等线" panose="02010600030101010101" pitchFamily="2" charset="-122"/>
                <a:cs typeface="Times New Roman" panose="02020603050405020304" pitchFamily="18" charset="0"/>
              </a:rPr>
              <a:t>：</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读入第一部分处理好的数据，分别发送邻接表</a:t>
            </a: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&lt;</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节点，邻接表</a:t>
            </a: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&gt;</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和每一条边（即</a:t>
            </a: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&lt;</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节点的邻居人名，节点标签</a:t>
            </a: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二者所连边的权重</a:t>
            </a: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&gt;</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a:t>
            </a:r>
            <a:endParaRPr lang="en-US" altLang="zh-CN" sz="1400"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endParaRPr lang="en-US" altLang="zh-CN" sz="1400"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r>
              <a:rPr lang="en-US" altLang="zh-CN" sz="1400" b="1" kern="100" dirty="0">
                <a:latin typeface="等线" panose="02010600030101010101" pitchFamily="2" charset="-122"/>
                <a:ea typeface="等线" panose="02010600030101010101" pitchFamily="2" charset="-122"/>
                <a:cs typeface="Times New Roman" panose="02020603050405020304" pitchFamily="18" charset="0"/>
              </a:rPr>
              <a:t>Reduce</a:t>
            </a:r>
            <a:r>
              <a:rPr lang="zh-CN" altLang="en-US" sz="1400" b="1" kern="100" dirty="0">
                <a:latin typeface="等线" panose="02010600030101010101" pitchFamily="2" charset="-122"/>
                <a:ea typeface="等线" panose="02010600030101010101" pitchFamily="2" charset="-122"/>
                <a:cs typeface="Times New Roman" panose="02020603050405020304" pitchFamily="18" charset="0"/>
              </a:rPr>
              <a:t>：</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之后利用相同</a:t>
            </a: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key</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将同一个节点和不同标签的边分在同一个</a:t>
            </a: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reducer</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的同一个组里面，之后选择出现权重和最大的标签作为新的标签即可。</a:t>
            </a:r>
            <a:endParaRPr lang="en-US" altLang="zh-CN" sz="1400"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endParaRPr lang="en-US" altLang="zh-CN" sz="1400"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r>
              <a:rPr lang="zh-CN" altLang="zh-CN" sz="1400" b="1" kern="100" dirty="0">
                <a:latin typeface="等线" panose="02010600030101010101" pitchFamily="2" charset="-122"/>
                <a:ea typeface="等线" panose="02010600030101010101" pitchFamily="2" charset="-122"/>
                <a:cs typeface="Times New Roman" panose="02020603050405020304" pitchFamily="18" charset="0"/>
              </a:rPr>
              <a:t>之后累次循环迭代直到标签稳定。</a:t>
            </a:r>
            <a:endParaRPr lang="en-US" altLang="zh-CN" sz="1400" b="1"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endParaRPr lang="zh-CN" altLang="zh-CN" sz="1400" b="1"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同时，</a:t>
            </a: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LPA</a:t>
            </a:r>
            <a:r>
              <a:rPr lang="zh-CN" altLang="zh-CN" sz="1400" kern="100" dirty="0">
                <a:solidFill>
                  <a:srgbClr val="000000"/>
                </a:solidFill>
                <a:latin typeface="Verdana" panose="020B0604030504040204" pitchFamily="34" charset="0"/>
                <a:ea typeface="等线" panose="02010600030101010101" pitchFamily="2" charset="-122"/>
                <a:cs typeface="Times New Roman" panose="02020603050405020304" pitchFamily="18" charset="0"/>
              </a:rPr>
              <a:t>当遇到二分图的时候，会出现标签震荡</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，这里当迭代轮数超过</a:t>
            </a: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 10 </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轮后就会开始震荡，因此我们这里可以选择迭代</a:t>
            </a: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 15 -20</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轮。</a:t>
            </a:r>
          </a:p>
        </p:txBody>
      </p:sp>
      <p:sp>
        <p:nvSpPr>
          <p:cNvPr id="6" name="Rectangle 22">
            <a:extLst>
              <a:ext uri="{FF2B5EF4-FFF2-40B4-BE49-F238E27FC236}">
                <a16:creationId xmlns:a16="http://schemas.microsoft.com/office/drawing/2014/main" id="{A92A8D26-FF69-46BD-8FA7-2C181435DF04}"/>
              </a:ext>
            </a:extLst>
          </p:cNvPr>
          <p:cNvSpPr/>
          <p:nvPr/>
        </p:nvSpPr>
        <p:spPr>
          <a:xfrm>
            <a:off x="195072" y="791761"/>
            <a:ext cx="1485830"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7" name="TextBox 23">
            <a:extLst>
              <a:ext uri="{FF2B5EF4-FFF2-40B4-BE49-F238E27FC236}">
                <a16:creationId xmlns:a16="http://schemas.microsoft.com/office/drawing/2014/main" id="{908FBD3C-2240-4B12-9050-2716D7EA171A}"/>
              </a:ext>
            </a:extLst>
          </p:cNvPr>
          <p:cNvSpPr txBox="1"/>
          <p:nvPr/>
        </p:nvSpPr>
        <p:spPr>
          <a:xfrm>
            <a:off x="214204" y="856976"/>
            <a:ext cx="1443514" cy="323165"/>
          </a:xfrm>
          <a:prstGeom prst="rect">
            <a:avLst/>
          </a:prstGeom>
          <a:noFill/>
        </p:spPr>
        <p:txBody>
          <a:bodyPr wrap="square" rtlCol="0">
            <a:spAutoFit/>
          </a:bodyPr>
          <a:lstStyle/>
          <a:p>
            <a:r>
              <a:rPr lang="zh-CN" altLang="en-US" sz="1500" b="1" dirty="0">
                <a:solidFill>
                  <a:schemeClr val="bg1">
                    <a:lumMod val="95000"/>
                  </a:schemeClr>
                </a:solidFill>
                <a:latin typeface="+mn-ea"/>
                <a:cs typeface="Open Sans" panose="020B0606030504020204" pitchFamily="34" charset="0"/>
              </a:rPr>
              <a:t>设计思路</a:t>
            </a:r>
            <a:endParaRPr lang="en-US" sz="1500" b="1" dirty="0">
              <a:solidFill>
                <a:schemeClr val="bg1">
                  <a:lumMod val="95000"/>
                </a:schemeClr>
              </a:solidFill>
              <a:latin typeface="+mn-ea"/>
              <a:cs typeface="Open Sans" panose="020B0606030504020204" pitchFamily="34" charset="0"/>
            </a:endParaRPr>
          </a:p>
        </p:txBody>
      </p:sp>
    </p:spTree>
    <p:extLst>
      <p:ext uri="{BB962C8B-B14F-4D97-AF65-F5344CB8AC3E}">
        <p14:creationId xmlns:p14="http://schemas.microsoft.com/office/powerpoint/2010/main" val="4254605705"/>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906439" y="339725"/>
            <a:ext cx="5256362" cy="452036"/>
          </a:xfrm>
        </p:spPr>
        <p:txBody>
          <a:bodyPr>
            <a:normAutofit fontScale="92500"/>
          </a:bodyPr>
          <a:lstStyle/>
          <a:p>
            <a:pPr marL="0" indent="0">
              <a:buNone/>
            </a:pPr>
            <a:r>
              <a:rPr lang="zh-CN" altLang="zh-CN" dirty="0"/>
              <a:t>第二部分：</a:t>
            </a:r>
            <a:r>
              <a:rPr lang="en-US" altLang="zh-CN" dirty="0" err="1"/>
              <a:t>LabelAnalyse</a:t>
            </a:r>
            <a:r>
              <a:rPr lang="en-US" altLang="zh-CN" dirty="0"/>
              <a:t>  LPA</a:t>
            </a:r>
            <a:r>
              <a:rPr lang="zh-CN" altLang="zh-CN" dirty="0"/>
              <a:t>社区聚类迭代</a:t>
            </a:r>
          </a:p>
        </p:txBody>
      </p:sp>
      <p:sp>
        <p:nvSpPr>
          <p:cNvPr id="6" name="Rectangle 22">
            <a:extLst>
              <a:ext uri="{FF2B5EF4-FFF2-40B4-BE49-F238E27FC236}">
                <a16:creationId xmlns:a16="http://schemas.microsoft.com/office/drawing/2014/main" id="{A92A8D26-FF69-46BD-8FA7-2C181435DF04}"/>
              </a:ext>
            </a:extLst>
          </p:cNvPr>
          <p:cNvSpPr/>
          <p:nvPr/>
        </p:nvSpPr>
        <p:spPr>
          <a:xfrm>
            <a:off x="195072" y="791761"/>
            <a:ext cx="1485830"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7" name="TextBox 23">
            <a:extLst>
              <a:ext uri="{FF2B5EF4-FFF2-40B4-BE49-F238E27FC236}">
                <a16:creationId xmlns:a16="http://schemas.microsoft.com/office/drawing/2014/main" id="{908FBD3C-2240-4B12-9050-2716D7EA171A}"/>
              </a:ext>
            </a:extLst>
          </p:cNvPr>
          <p:cNvSpPr txBox="1"/>
          <p:nvPr/>
        </p:nvSpPr>
        <p:spPr>
          <a:xfrm>
            <a:off x="214204" y="856976"/>
            <a:ext cx="1443514" cy="323165"/>
          </a:xfrm>
          <a:prstGeom prst="rect">
            <a:avLst/>
          </a:prstGeom>
          <a:noFill/>
        </p:spPr>
        <p:txBody>
          <a:bodyPr wrap="square" rtlCol="0">
            <a:spAutoFit/>
          </a:bodyPr>
          <a:lstStyle/>
          <a:p>
            <a:r>
              <a:rPr lang="zh-CN" altLang="en-US" sz="1500" b="1" dirty="0">
                <a:solidFill>
                  <a:schemeClr val="bg1">
                    <a:lumMod val="95000"/>
                  </a:schemeClr>
                </a:solidFill>
                <a:latin typeface="+mn-ea"/>
                <a:cs typeface="Open Sans" panose="020B0606030504020204" pitchFamily="34" charset="0"/>
              </a:rPr>
              <a:t>结果展示</a:t>
            </a:r>
            <a:endParaRPr lang="en-US" sz="1500" b="1" dirty="0">
              <a:solidFill>
                <a:schemeClr val="bg1">
                  <a:lumMod val="95000"/>
                </a:schemeClr>
              </a:solidFill>
              <a:latin typeface="+mn-ea"/>
              <a:cs typeface="Open Sans" panose="020B0606030504020204" pitchFamily="34" charset="0"/>
            </a:endParaRPr>
          </a:p>
        </p:txBody>
      </p:sp>
      <p:pic>
        <p:nvPicPr>
          <p:cNvPr id="5" name="图片 4">
            <a:extLst>
              <a:ext uri="{FF2B5EF4-FFF2-40B4-BE49-F238E27FC236}">
                <a16:creationId xmlns:a16="http://schemas.microsoft.com/office/drawing/2014/main" id="{F4CDCB19-EB9A-4887-85B8-041AEBC1F375}"/>
              </a:ext>
            </a:extLst>
          </p:cNvPr>
          <p:cNvPicPr>
            <a:picLocks noChangeAspect="1"/>
          </p:cNvPicPr>
          <p:nvPr/>
        </p:nvPicPr>
        <p:blipFill rotWithShape="1">
          <a:blip r:embed="rId3">
            <a:extLst>
              <a:ext uri="{28A0092B-C50C-407E-A947-70E740481C1C}">
                <a14:useLocalDpi xmlns:a14="http://schemas.microsoft.com/office/drawing/2010/main" val="0"/>
              </a:ext>
            </a:extLst>
          </a:blip>
          <a:srcRect b="31970"/>
          <a:stretch/>
        </p:blipFill>
        <p:spPr>
          <a:xfrm>
            <a:off x="195072" y="1373915"/>
            <a:ext cx="5156186" cy="2757906"/>
          </a:xfrm>
          <a:prstGeom prst="rect">
            <a:avLst/>
          </a:prstGeom>
        </p:spPr>
      </p:pic>
      <p:pic>
        <p:nvPicPr>
          <p:cNvPr id="9" name="图片 8">
            <a:extLst>
              <a:ext uri="{FF2B5EF4-FFF2-40B4-BE49-F238E27FC236}">
                <a16:creationId xmlns:a16="http://schemas.microsoft.com/office/drawing/2014/main" id="{C4953A8B-B018-424B-8EFD-7A16A079955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48011" y="1373915"/>
            <a:ext cx="3510951" cy="394086"/>
          </a:xfrm>
          <a:prstGeom prst="rect">
            <a:avLst/>
          </a:prstGeom>
        </p:spPr>
      </p:pic>
      <p:pic>
        <p:nvPicPr>
          <p:cNvPr id="11" name="图片 10">
            <a:extLst>
              <a:ext uri="{FF2B5EF4-FFF2-40B4-BE49-F238E27FC236}">
                <a16:creationId xmlns:a16="http://schemas.microsoft.com/office/drawing/2014/main" id="{EAB38A2D-502A-4940-8DC2-3A0AC333F1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51258" y="2752868"/>
            <a:ext cx="3706478" cy="1430395"/>
          </a:xfrm>
          <a:prstGeom prst="rect">
            <a:avLst/>
          </a:prstGeom>
        </p:spPr>
      </p:pic>
    </p:spTree>
    <p:extLst>
      <p:ext uri="{BB962C8B-B14F-4D97-AF65-F5344CB8AC3E}">
        <p14:creationId xmlns:p14="http://schemas.microsoft.com/office/powerpoint/2010/main" val="3367350189"/>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440899" y="339725"/>
            <a:ext cx="5993977" cy="452036"/>
          </a:xfrm>
        </p:spPr>
        <p:txBody>
          <a:bodyPr>
            <a:normAutofit fontScale="92500"/>
          </a:bodyPr>
          <a:lstStyle/>
          <a:p>
            <a:pPr marL="0" indent="0">
              <a:buNone/>
            </a:pPr>
            <a:r>
              <a:rPr lang="zh-CN" altLang="zh-CN" dirty="0"/>
              <a:t>第二部分：</a:t>
            </a:r>
            <a:r>
              <a:rPr lang="en-US" altLang="zh-CN" dirty="0" err="1"/>
              <a:t>LabelAnalyse</a:t>
            </a:r>
            <a:r>
              <a:rPr lang="en-US" altLang="zh-CN" dirty="0"/>
              <a:t>  LPA</a:t>
            </a:r>
            <a:r>
              <a:rPr lang="zh-CN" altLang="zh-CN" dirty="0"/>
              <a:t>社区聚类迭代</a:t>
            </a:r>
            <a:r>
              <a:rPr lang="en-US" altLang="zh-CN" dirty="0"/>
              <a:t> </a:t>
            </a:r>
            <a:r>
              <a:rPr lang="zh-CN" altLang="en-US" dirty="0"/>
              <a:t>代码展示</a:t>
            </a:r>
            <a:endParaRPr lang="zh-CN" altLang="zh-CN" dirty="0"/>
          </a:p>
        </p:txBody>
      </p:sp>
      <p:sp>
        <p:nvSpPr>
          <p:cNvPr id="4" name="矩形 3">
            <a:extLst>
              <a:ext uri="{FF2B5EF4-FFF2-40B4-BE49-F238E27FC236}">
                <a16:creationId xmlns:a16="http://schemas.microsoft.com/office/drawing/2014/main" id="{3FB2E7E8-0AE2-4897-A411-86104C66DA2A}"/>
              </a:ext>
            </a:extLst>
          </p:cNvPr>
          <p:cNvSpPr/>
          <p:nvPr/>
        </p:nvSpPr>
        <p:spPr>
          <a:xfrm>
            <a:off x="438912" y="1318915"/>
            <a:ext cx="7997952" cy="923330"/>
          </a:xfrm>
          <a:prstGeom prst="rect">
            <a:avLst/>
          </a:prstGeom>
        </p:spPr>
        <p:txBody>
          <a:bodyPr wrap="square">
            <a:spAutoFit/>
          </a:bodyPr>
          <a:lstStyle/>
          <a:p>
            <a:r>
              <a:rPr lang="zh-CN" altLang="zh-CN" dirty="0"/>
              <a:t>首先读入第一部初始化好的数据，首先发送</a:t>
            </a:r>
            <a:r>
              <a:rPr lang="en-US" altLang="zh-CN" dirty="0"/>
              <a:t>&lt;</a:t>
            </a:r>
            <a:r>
              <a:rPr lang="zh-CN" altLang="zh-CN" dirty="0"/>
              <a:t>原节点人名，</a:t>
            </a:r>
            <a:r>
              <a:rPr lang="en-US" altLang="zh-CN" dirty="0"/>
              <a:t>#</a:t>
            </a:r>
            <a:r>
              <a:rPr lang="zh-CN" altLang="zh-CN" dirty="0"/>
              <a:t>邻接表</a:t>
            </a:r>
            <a:r>
              <a:rPr lang="en-US" altLang="zh-CN" dirty="0"/>
              <a:t>&gt;</a:t>
            </a:r>
            <a:r>
              <a:rPr lang="zh-CN" altLang="zh-CN" dirty="0"/>
              <a:t>用于维护每一个节点的网络结构，以便下一次迭代使用</a:t>
            </a:r>
          </a:p>
          <a:p>
            <a:r>
              <a:rPr lang="zh-CN" altLang="zh-CN" dirty="0"/>
              <a:t>然后拆开邻接表中每一个邻居节点，将邻居节点姓名作为</a:t>
            </a:r>
            <a:r>
              <a:rPr lang="en-US" altLang="zh-CN" dirty="0"/>
              <a:t>key</a:t>
            </a:r>
            <a:r>
              <a:rPr lang="zh-CN" altLang="zh-CN" dirty="0"/>
              <a:t>，将该节点标签和权值作为</a:t>
            </a:r>
            <a:r>
              <a:rPr lang="en-US" altLang="zh-CN" dirty="0"/>
              <a:t>value</a:t>
            </a:r>
            <a:r>
              <a:rPr lang="zh-CN" altLang="zh-CN" dirty="0"/>
              <a:t>，发送</a:t>
            </a:r>
            <a:r>
              <a:rPr lang="en-US" altLang="zh-CN" dirty="0"/>
              <a:t>&lt;</a:t>
            </a:r>
            <a:r>
              <a:rPr lang="zh-CN" altLang="zh-CN" dirty="0"/>
              <a:t>节点的邻居人名，节点标签</a:t>
            </a:r>
            <a:r>
              <a:rPr lang="en-US" altLang="zh-CN" dirty="0"/>
              <a:t>:</a:t>
            </a:r>
            <a:r>
              <a:rPr lang="zh-CN" altLang="zh-CN" dirty="0"/>
              <a:t>二者所连边的权重</a:t>
            </a:r>
            <a:r>
              <a:rPr lang="en-US" altLang="zh-CN" dirty="0"/>
              <a:t>&gt;</a:t>
            </a:r>
            <a:endParaRPr lang="zh-CN" altLang="zh-CN" dirty="0"/>
          </a:p>
        </p:txBody>
      </p:sp>
      <p:sp>
        <p:nvSpPr>
          <p:cNvPr id="6" name="Rectangle 22">
            <a:extLst>
              <a:ext uri="{FF2B5EF4-FFF2-40B4-BE49-F238E27FC236}">
                <a16:creationId xmlns:a16="http://schemas.microsoft.com/office/drawing/2014/main" id="{A92A8D26-FF69-46BD-8FA7-2C181435DF04}"/>
              </a:ext>
            </a:extLst>
          </p:cNvPr>
          <p:cNvSpPr/>
          <p:nvPr/>
        </p:nvSpPr>
        <p:spPr>
          <a:xfrm>
            <a:off x="195072" y="791761"/>
            <a:ext cx="1485830"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7" name="TextBox 23">
            <a:extLst>
              <a:ext uri="{FF2B5EF4-FFF2-40B4-BE49-F238E27FC236}">
                <a16:creationId xmlns:a16="http://schemas.microsoft.com/office/drawing/2014/main" id="{908FBD3C-2240-4B12-9050-2716D7EA171A}"/>
              </a:ext>
            </a:extLst>
          </p:cNvPr>
          <p:cNvSpPr txBox="1"/>
          <p:nvPr/>
        </p:nvSpPr>
        <p:spPr>
          <a:xfrm>
            <a:off x="214204" y="856976"/>
            <a:ext cx="1443514" cy="323165"/>
          </a:xfrm>
          <a:prstGeom prst="rect">
            <a:avLst/>
          </a:prstGeom>
          <a:noFill/>
        </p:spPr>
        <p:txBody>
          <a:bodyPr wrap="square" rtlCol="0">
            <a:spAutoFit/>
          </a:bodyPr>
          <a:lstStyle/>
          <a:p>
            <a:r>
              <a:rPr lang="en-US" altLang="zh-CN" sz="1500" b="1" dirty="0">
                <a:solidFill>
                  <a:schemeClr val="bg1">
                    <a:lumMod val="95000"/>
                  </a:schemeClr>
                </a:solidFill>
                <a:latin typeface="+mn-ea"/>
                <a:cs typeface="Open Sans" panose="020B0606030504020204" pitchFamily="34" charset="0"/>
              </a:rPr>
              <a:t>Mapper</a:t>
            </a:r>
            <a:r>
              <a:rPr lang="zh-CN" altLang="en-US" sz="1500" b="1" dirty="0">
                <a:solidFill>
                  <a:schemeClr val="bg1">
                    <a:lumMod val="95000"/>
                  </a:schemeClr>
                </a:solidFill>
                <a:latin typeface="+mn-ea"/>
                <a:cs typeface="Open Sans" panose="020B0606030504020204" pitchFamily="34" charset="0"/>
              </a:rPr>
              <a:t>：</a:t>
            </a:r>
            <a:endParaRPr lang="en-US" sz="1500" b="1" dirty="0">
              <a:solidFill>
                <a:schemeClr val="bg1">
                  <a:lumMod val="95000"/>
                </a:schemeClr>
              </a:solidFill>
              <a:latin typeface="+mn-ea"/>
              <a:cs typeface="Open Sans" panose="020B0606030504020204" pitchFamily="34" charset="0"/>
            </a:endParaRPr>
          </a:p>
        </p:txBody>
      </p:sp>
      <p:pic>
        <p:nvPicPr>
          <p:cNvPr id="5" name="图片 4">
            <a:extLst>
              <a:ext uri="{FF2B5EF4-FFF2-40B4-BE49-F238E27FC236}">
                <a16:creationId xmlns:a16="http://schemas.microsoft.com/office/drawing/2014/main" id="{2C03FDC9-876D-40A3-9C39-C46F4A1732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912" y="2300326"/>
            <a:ext cx="8005759" cy="2759047"/>
          </a:xfrm>
          <a:prstGeom prst="rect">
            <a:avLst/>
          </a:prstGeom>
        </p:spPr>
      </p:pic>
    </p:spTree>
    <p:extLst>
      <p:ext uri="{BB962C8B-B14F-4D97-AF65-F5344CB8AC3E}">
        <p14:creationId xmlns:p14="http://schemas.microsoft.com/office/powerpoint/2010/main" val="1902153826"/>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3FB2E7E8-0AE2-4897-A411-86104C66DA2A}"/>
              </a:ext>
            </a:extLst>
          </p:cNvPr>
          <p:cNvSpPr/>
          <p:nvPr/>
        </p:nvSpPr>
        <p:spPr>
          <a:xfrm>
            <a:off x="195072" y="1071339"/>
            <a:ext cx="3144702" cy="3416320"/>
          </a:xfrm>
          <a:prstGeom prst="rect">
            <a:avLst/>
          </a:prstGeom>
        </p:spPr>
        <p:txBody>
          <a:bodyPr wrap="square">
            <a:spAutoFit/>
          </a:bodyPr>
          <a:lstStyle/>
          <a:p>
            <a:r>
              <a:rPr lang="zh-CN" altLang="zh-CN" dirty="0"/>
              <a:t>当读入</a:t>
            </a:r>
            <a:r>
              <a:rPr lang="en-US" altLang="zh-CN" dirty="0"/>
              <a:t> </a:t>
            </a:r>
            <a:r>
              <a:rPr lang="en-US" altLang="zh-CN" b="1" dirty="0"/>
              <a:t>&lt; </a:t>
            </a:r>
            <a:r>
              <a:rPr lang="zh-CN" altLang="zh-CN" b="1" dirty="0"/>
              <a:t>人名</a:t>
            </a:r>
            <a:r>
              <a:rPr lang="en-US" altLang="zh-CN" b="1" dirty="0"/>
              <a:t>, #</a:t>
            </a:r>
            <a:r>
              <a:rPr lang="zh-CN" altLang="zh-CN" b="1" dirty="0"/>
              <a:t>邻接表</a:t>
            </a:r>
            <a:r>
              <a:rPr lang="en-US" altLang="zh-CN" b="1" dirty="0"/>
              <a:t> &gt;</a:t>
            </a:r>
            <a:r>
              <a:rPr lang="zh-CN" altLang="zh-CN" dirty="0"/>
              <a:t>时，直接保存邻接表维护网络结构，以便下一次迭代使用。</a:t>
            </a:r>
            <a:endParaRPr lang="en-US" altLang="zh-CN" dirty="0"/>
          </a:p>
          <a:p>
            <a:endParaRPr lang="zh-CN" altLang="zh-CN" dirty="0"/>
          </a:p>
          <a:p>
            <a:r>
              <a:rPr lang="zh-CN" altLang="zh-CN" dirty="0"/>
              <a:t>当读入</a:t>
            </a:r>
            <a:r>
              <a:rPr lang="en-US" altLang="zh-CN" b="1" dirty="0"/>
              <a:t>&lt;</a:t>
            </a:r>
            <a:r>
              <a:rPr lang="zh-CN" altLang="zh-CN" b="1" dirty="0"/>
              <a:t>节点的邻居人名，节点标签</a:t>
            </a:r>
            <a:r>
              <a:rPr lang="en-US" altLang="zh-CN" b="1" dirty="0"/>
              <a:t>:</a:t>
            </a:r>
            <a:r>
              <a:rPr lang="zh-CN" altLang="zh-CN" b="1" dirty="0"/>
              <a:t>二者所连边的权重</a:t>
            </a:r>
            <a:r>
              <a:rPr lang="en-US" altLang="zh-CN" b="1" dirty="0"/>
              <a:t>&gt;</a:t>
            </a:r>
            <a:r>
              <a:rPr lang="zh-CN" altLang="zh-CN" dirty="0"/>
              <a:t>时，首先创建一个</a:t>
            </a:r>
            <a:r>
              <a:rPr lang="en-US" altLang="zh-CN" dirty="0"/>
              <a:t>HashMap </a:t>
            </a:r>
            <a:r>
              <a:rPr lang="zh-CN" altLang="zh-CN" dirty="0"/>
              <a:t>数据结构，维护每一个（标签，权重），循环读入所有的这种输入。如果收到的该标签还没有出现过，那么以标签为</a:t>
            </a:r>
            <a:r>
              <a:rPr lang="en-US" altLang="zh-CN" dirty="0"/>
              <a:t>key</a:t>
            </a:r>
            <a:r>
              <a:rPr lang="zh-CN" altLang="zh-CN" dirty="0"/>
              <a:t>，权值为</a:t>
            </a:r>
            <a:r>
              <a:rPr lang="en-US" altLang="zh-CN" dirty="0"/>
              <a:t>value</a:t>
            </a:r>
            <a:r>
              <a:rPr lang="zh-CN" altLang="zh-CN" dirty="0"/>
              <a:t>插入哈希表中。如果标签已经出现过，则标签权值在原来的权值基础上累加上去。</a:t>
            </a:r>
            <a:endParaRPr lang="en-US" altLang="zh-CN" dirty="0"/>
          </a:p>
          <a:p>
            <a:endParaRPr lang="zh-CN" altLang="zh-CN" dirty="0"/>
          </a:p>
          <a:p>
            <a:r>
              <a:rPr lang="zh-CN" altLang="zh-CN" dirty="0"/>
              <a:t>然后循环比较，取权值和最大的标签作为新的标签，还是以原来的格式</a:t>
            </a:r>
            <a:r>
              <a:rPr lang="en-US" altLang="zh-CN" b="1" dirty="0"/>
              <a:t>&lt;</a:t>
            </a:r>
            <a:r>
              <a:rPr lang="zh-CN" altLang="zh-CN" b="1" dirty="0"/>
              <a:t>节点名称，标签</a:t>
            </a:r>
            <a:r>
              <a:rPr lang="en-US" altLang="zh-CN" b="1" dirty="0"/>
              <a:t>#</a:t>
            </a:r>
            <a:r>
              <a:rPr lang="zh-CN" altLang="zh-CN" b="1" dirty="0"/>
              <a:t>邻接表</a:t>
            </a:r>
            <a:r>
              <a:rPr lang="en-US" altLang="zh-CN" b="1" dirty="0"/>
              <a:t>&gt;</a:t>
            </a:r>
            <a:r>
              <a:rPr lang="zh-CN" altLang="zh-CN" dirty="0"/>
              <a:t>输出作为结果</a:t>
            </a:r>
          </a:p>
        </p:txBody>
      </p:sp>
      <p:sp>
        <p:nvSpPr>
          <p:cNvPr id="6" name="Rectangle 22">
            <a:extLst>
              <a:ext uri="{FF2B5EF4-FFF2-40B4-BE49-F238E27FC236}">
                <a16:creationId xmlns:a16="http://schemas.microsoft.com/office/drawing/2014/main" id="{A92A8D26-FF69-46BD-8FA7-2C181435DF04}"/>
              </a:ext>
            </a:extLst>
          </p:cNvPr>
          <p:cNvSpPr/>
          <p:nvPr/>
        </p:nvSpPr>
        <p:spPr>
          <a:xfrm>
            <a:off x="195072" y="248297"/>
            <a:ext cx="1485830"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7" name="TextBox 23">
            <a:extLst>
              <a:ext uri="{FF2B5EF4-FFF2-40B4-BE49-F238E27FC236}">
                <a16:creationId xmlns:a16="http://schemas.microsoft.com/office/drawing/2014/main" id="{908FBD3C-2240-4B12-9050-2716D7EA171A}"/>
              </a:ext>
            </a:extLst>
          </p:cNvPr>
          <p:cNvSpPr txBox="1"/>
          <p:nvPr/>
        </p:nvSpPr>
        <p:spPr>
          <a:xfrm>
            <a:off x="214204" y="313512"/>
            <a:ext cx="1443514" cy="323165"/>
          </a:xfrm>
          <a:prstGeom prst="rect">
            <a:avLst/>
          </a:prstGeom>
          <a:noFill/>
        </p:spPr>
        <p:txBody>
          <a:bodyPr wrap="square" rtlCol="0">
            <a:spAutoFit/>
          </a:bodyPr>
          <a:lstStyle/>
          <a:p>
            <a:r>
              <a:rPr lang="en-US" altLang="zh-CN" sz="1500" b="1" dirty="0">
                <a:solidFill>
                  <a:schemeClr val="bg1">
                    <a:lumMod val="95000"/>
                  </a:schemeClr>
                </a:solidFill>
                <a:latin typeface="+mn-ea"/>
                <a:cs typeface="Open Sans" panose="020B0606030504020204" pitchFamily="34" charset="0"/>
              </a:rPr>
              <a:t>Reducer</a:t>
            </a:r>
            <a:r>
              <a:rPr lang="zh-CN" altLang="en-US" sz="1500" b="1" dirty="0">
                <a:solidFill>
                  <a:schemeClr val="bg1">
                    <a:lumMod val="95000"/>
                  </a:schemeClr>
                </a:solidFill>
                <a:latin typeface="+mn-ea"/>
                <a:cs typeface="Open Sans" panose="020B0606030504020204" pitchFamily="34" charset="0"/>
              </a:rPr>
              <a:t>：</a:t>
            </a:r>
            <a:endParaRPr lang="en-US" sz="1500" b="1" dirty="0">
              <a:solidFill>
                <a:schemeClr val="bg1">
                  <a:lumMod val="95000"/>
                </a:schemeClr>
              </a:solidFill>
              <a:latin typeface="+mn-ea"/>
              <a:cs typeface="Open Sans" panose="020B0606030504020204" pitchFamily="34" charset="0"/>
            </a:endParaRPr>
          </a:p>
        </p:txBody>
      </p:sp>
      <p:pic>
        <p:nvPicPr>
          <p:cNvPr id="8" name="图片 7">
            <a:extLst>
              <a:ext uri="{FF2B5EF4-FFF2-40B4-BE49-F238E27FC236}">
                <a16:creationId xmlns:a16="http://schemas.microsoft.com/office/drawing/2014/main" id="{BB196376-1D75-45E5-BE12-291170F553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7190" y="0"/>
            <a:ext cx="6371897" cy="5143500"/>
          </a:xfrm>
          <a:prstGeom prst="rect">
            <a:avLst/>
          </a:prstGeom>
        </p:spPr>
      </p:pic>
    </p:spTree>
    <p:extLst>
      <p:ext uri="{BB962C8B-B14F-4D97-AF65-F5344CB8AC3E}">
        <p14:creationId xmlns:p14="http://schemas.microsoft.com/office/powerpoint/2010/main" val="4057038108"/>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3FB2E7E8-0AE2-4897-A411-86104C66DA2A}"/>
              </a:ext>
            </a:extLst>
          </p:cNvPr>
          <p:cNvSpPr/>
          <p:nvPr/>
        </p:nvSpPr>
        <p:spPr>
          <a:xfrm>
            <a:off x="533428" y="1039066"/>
            <a:ext cx="2175428" cy="715581"/>
          </a:xfrm>
          <a:prstGeom prst="rect">
            <a:avLst/>
          </a:prstGeom>
        </p:spPr>
        <p:txBody>
          <a:bodyPr wrap="square">
            <a:spAutoFit/>
          </a:bodyPr>
          <a:lstStyle/>
          <a:p>
            <a:r>
              <a:rPr lang="zh-CN" altLang="zh-CN" dirty="0"/>
              <a:t>设置一个循环即可，循环</a:t>
            </a:r>
            <a:r>
              <a:rPr lang="en-US" altLang="zh-CN" dirty="0"/>
              <a:t>20</a:t>
            </a:r>
            <a:r>
              <a:rPr lang="zh-CN" altLang="zh-CN" dirty="0"/>
              <a:t>次，每次的输出变成下一次的输入</a:t>
            </a:r>
          </a:p>
        </p:txBody>
      </p:sp>
      <p:sp>
        <p:nvSpPr>
          <p:cNvPr id="6" name="Rectangle 22">
            <a:extLst>
              <a:ext uri="{FF2B5EF4-FFF2-40B4-BE49-F238E27FC236}">
                <a16:creationId xmlns:a16="http://schemas.microsoft.com/office/drawing/2014/main" id="{A92A8D26-FF69-46BD-8FA7-2C181435DF04}"/>
              </a:ext>
            </a:extLst>
          </p:cNvPr>
          <p:cNvSpPr/>
          <p:nvPr/>
        </p:nvSpPr>
        <p:spPr>
          <a:xfrm>
            <a:off x="158496" y="382858"/>
            <a:ext cx="1485830"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7" name="TextBox 23">
            <a:extLst>
              <a:ext uri="{FF2B5EF4-FFF2-40B4-BE49-F238E27FC236}">
                <a16:creationId xmlns:a16="http://schemas.microsoft.com/office/drawing/2014/main" id="{908FBD3C-2240-4B12-9050-2716D7EA171A}"/>
              </a:ext>
            </a:extLst>
          </p:cNvPr>
          <p:cNvSpPr txBox="1"/>
          <p:nvPr/>
        </p:nvSpPr>
        <p:spPr>
          <a:xfrm>
            <a:off x="177628" y="448073"/>
            <a:ext cx="1443514" cy="323165"/>
          </a:xfrm>
          <a:prstGeom prst="rect">
            <a:avLst/>
          </a:prstGeom>
          <a:noFill/>
        </p:spPr>
        <p:txBody>
          <a:bodyPr wrap="square" rtlCol="0">
            <a:spAutoFit/>
          </a:bodyPr>
          <a:lstStyle/>
          <a:p>
            <a:r>
              <a:rPr lang="en-US" altLang="zh-CN" sz="1500" b="1" dirty="0">
                <a:solidFill>
                  <a:schemeClr val="bg1">
                    <a:lumMod val="95000"/>
                  </a:schemeClr>
                </a:solidFill>
                <a:latin typeface="+mn-ea"/>
                <a:cs typeface="Open Sans" panose="020B0606030504020204" pitchFamily="34" charset="0"/>
              </a:rPr>
              <a:t>Main</a:t>
            </a:r>
            <a:r>
              <a:rPr lang="zh-CN" altLang="en-US" sz="1500" b="1" dirty="0">
                <a:solidFill>
                  <a:schemeClr val="bg1">
                    <a:lumMod val="95000"/>
                  </a:schemeClr>
                </a:solidFill>
                <a:latin typeface="+mn-ea"/>
                <a:cs typeface="Open Sans" panose="020B0606030504020204" pitchFamily="34" charset="0"/>
              </a:rPr>
              <a:t>：</a:t>
            </a:r>
            <a:endParaRPr lang="en-US" sz="1500" b="1" dirty="0">
              <a:solidFill>
                <a:schemeClr val="bg1">
                  <a:lumMod val="95000"/>
                </a:schemeClr>
              </a:solidFill>
              <a:latin typeface="+mn-ea"/>
              <a:cs typeface="Open Sans" panose="020B0606030504020204" pitchFamily="34" charset="0"/>
            </a:endParaRPr>
          </a:p>
        </p:txBody>
      </p:sp>
      <p:pic>
        <p:nvPicPr>
          <p:cNvPr id="8" name="图片 7">
            <a:extLst>
              <a:ext uri="{FF2B5EF4-FFF2-40B4-BE49-F238E27FC236}">
                <a16:creationId xmlns:a16="http://schemas.microsoft.com/office/drawing/2014/main" id="{DC10F077-9057-4B61-AD89-634D7E3FA4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1419" y="0"/>
            <a:ext cx="6032581" cy="5124908"/>
          </a:xfrm>
          <a:prstGeom prst="rect">
            <a:avLst/>
          </a:prstGeom>
        </p:spPr>
      </p:pic>
    </p:spTree>
    <p:extLst>
      <p:ext uri="{BB962C8B-B14F-4D97-AF65-F5344CB8AC3E}">
        <p14:creationId xmlns:p14="http://schemas.microsoft.com/office/powerpoint/2010/main" val="256948201"/>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821094" y="404940"/>
            <a:ext cx="5823289" cy="452036"/>
          </a:xfrm>
        </p:spPr>
        <p:txBody>
          <a:bodyPr>
            <a:normAutofit fontScale="85000" lnSpcReduction="10000"/>
          </a:bodyPr>
          <a:lstStyle/>
          <a:p>
            <a:pPr marL="0" indent="0">
              <a:lnSpc>
                <a:spcPct val="110000"/>
              </a:lnSpc>
              <a:buNone/>
            </a:pPr>
            <a:r>
              <a:rPr lang="zh-CN" altLang="zh-CN" sz="1900" dirty="0"/>
              <a:t>第三部分：</a:t>
            </a:r>
            <a:r>
              <a:rPr lang="en-US" altLang="zh-CN" sz="1900" dirty="0" err="1"/>
              <a:t>LabelResult</a:t>
            </a:r>
            <a:r>
              <a:rPr lang="en-US" altLang="zh-CN" sz="1900" dirty="0"/>
              <a:t> </a:t>
            </a:r>
            <a:r>
              <a:rPr lang="zh-CN" altLang="zh-CN" sz="1900" dirty="0"/>
              <a:t>结果整理（任务五</a:t>
            </a:r>
            <a:r>
              <a:rPr lang="en-US" altLang="zh-CN" sz="1900" dirty="0"/>
              <a:t>+</a:t>
            </a:r>
            <a:r>
              <a:rPr lang="zh-CN" altLang="zh-CN" sz="1900" dirty="0"/>
              <a:t>任务六的一部分）</a:t>
            </a:r>
          </a:p>
        </p:txBody>
      </p:sp>
      <p:sp>
        <p:nvSpPr>
          <p:cNvPr id="4" name="矩形 3">
            <a:extLst>
              <a:ext uri="{FF2B5EF4-FFF2-40B4-BE49-F238E27FC236}">
                <a16:creationId xmlns:a16="http://schemas.microsoft.com/office/drawing/2014/main" id="{3FB2E7E8-0AE2-4897-A411-86104C66DA2A}"/>
              </a:ext>
            </a:extLst>
          </p:cNvPr>
          <p:cNvSpPr/>
          <p:nvPr/>
        </p:nvSpPr>
        <p:spPr>
          <a:xfrm>
            <a:off x="438912" y="1318915"/>
            <a:ext cx="7997952" cy="507831"/>
          </a:xfrm>
          <a:prstGeom prst="rect">
            <a:avLst/>
          </a:prstGeom>
        </p:spPr>
        <p:txBody>
          <a:bodyPr wrap="square">
            <a:spAutoFit/>
          </a:bodyPr>
          <a:lstStyle/>
          <a:p>
            <a:r>
              <a:rPr lang="en-US" altLang="zh-CN" dirty="0"/>
              <a:t>        </a:t>
            </a:r>
            <a:r>
              <a:rPr lang="zh-CN" altLang="zh-CN" dirty="0"/>
              <a:t>这里因为第二部分输出的结果中还有邻接表的存在，而且结果比较杂乱，所以直接将任务六数据整理整合到这一部分。</a:t>
            </a:r>
            <a:r>
              <a:rPr lang="zh-CN" altLang="en-US" dirty="0"/>
              <a:t>使得结果比较直观并且按照标签归类。</a:t>
            </a:r>
            <a:endParaRPr lang="en-US" altLang="zh-CN" dirty="0"/>
          </a:p>
        </p:txBody>
      </p:sp>
      <p:sp>
        <p:nvSpPr>
          <p:cNvPr id="6" name="Rectangle 22">
            <a:extLst>
              <a:ext uri="{FF2B5EF4-FFF2-40B4-BE49-F238E27FC236}">
                <a16:creationId xmlns:a16="http://schemas.microsoft.com/office/drawing/2014/main" id="{A92A8D26-FF69-46BD-8FA7-2C181435DF04}"/>
              </a:ext>
            </a:extLst>
          </p:cNvPr>
          <p:cNvSpPr/>
          <p:nvPr/>
        </p:nvSpPr>
        <p:spPr>
          <a:xfrm>
            <a:off x="195072" y="791761"/>
            <a:ext cx="1485830"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7" name="TextBox 23">
            <a:extLst>
              <a:ext uri="{FF2B5EF4-FFF2-40B4-BE49-F238E27FC236}">
                <a16:creationId xmlns:a16="http://schemas.microsoft.com/office/drawing/2014/main" id="{908FBD3C-2240-4B12-9050-2716D7EA171A}"/>
              </a:ext>
            </a:extLst>
          </p:cNvPr>
          <p:cNvSpPr txBox="1"/>
          <p:nvPr/>
        </p:nvSpPr>
        <p:spPr>
          <a:xfrm>
            <a:off x="214204" y="856976"/>
            <a:ext cx="1443514" cy="323165"/>
          </a:xfrm>
          <a:prstGeom prst="rect">
            <a:avLst/>
          </a:prstGeom>
          <a:noFill/>
        </p:spPr>
        <p:txBody>
          <a:bodyPr wrap="square" rtlCol="0">
            <a:spAutoFit/>
          </a:bodyPr>
          <a:lstStyle/>
          <a:p>
            <a:r>
              <a:rPr lang="zh-CN" altLang="en-US" sz="1500" b="1" dirty="0">
                <a:solidFill>
                  <a:schemeClr val="bg1">
                    <a:lumMod val="95000"/>
                  </a:schemeClr>
                </a:solidFill>
                <a:latin typeface="+mn-ea"/>
                <a:cs typeface="Open Sans" panose="020B0606030504020204" pitchFamily="34" charset="0"/>
              </a:rPr>
              <a:t>设计思路</a:t>
            </a:r>
            <a:endParaRPr lang="en-US" sz="1500" b="1" dirty="0">
              <a:solidFill>
                <a:schemeClr val="bg1">
                  <a:lumMod val="95000"/>
                </a:schemeClr>
              </a:solidFill>
              <a:latin typeface="+mn-ea"/>
              <a:cs typeface="Open Sans" panose="020B0606030504020204" pitchFamily="34" charset="0"/>
            </a:endParaRPr>
          </a:p>
        </p:txBody>
      </p:sp>
      <p:pic>
        <p:nvPicPr>
          <p:cNvPr id="5" name="图片 4">
            <a:extLst>
              <a:ext uri="{FF2B5EF4-FFF2-40B4-BE49-F238E27FC236}">
                <a16:creationId xmlns:a16="http://schemas.microsoft.com/office/drawing/2014/main" id="{2D5D56CB-7316-4C59-8DA5-C5E5DF06DF5D}"/>
              </a:ext>
            </a:extLst>
          </p:cNvPr>
          <p:cNvPicPr>
            <a:picLocks noChangeAspect="1"/>
          </p:cNvPicPr>
          <p:nvPr/>
        </p:nvPicPr>
        <p:blipFill rotWithShape="1">
          <a:blip r:embed="rId3">
            <a:extLst>
              <a:ext uri="{28A0092B-C50C-407E-A947-70E740481C1C}">
                <a14:useLocalDpi xmlns:a14="http://schemas.microsoft.com/office/drawing/2010/main" val="0"/>
              </a:ext>
            </a:extLst>
          </a:blip>
          <a:srcRect r="28130" b="30548"/>
          <a:stretch/>
        </p:blipFill>
        <p:spPr>
          <a:xfrm>
            <a:off x="5129793" y="2231686"/>
            <a:ext cx="3831326" cy="2911814"/>
          </a:xfrm>
          <a:prstGeom prst="rect">
            <a:avLst/>
          </a:prstGeom>
        </p:spPr>
      </p:pic>
      <p:pic>
        <p:nvPicPr>
          <p:cNvPr id="11" name="图片 10">
            <a:extLst>
              <a:ext uri="{FF2B5EF4-FFF2-40B4-BE49-F238E27FC236}">
                <a16:creationId xmlns:a16="http://schemas.microsoft.com/office/drawing/2014/main" id="{7D4F4197-AAD3-4871-B3C5-D9F5137E99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5072" y="2288685"/>
            <a:ext cx="4667250" cy="523875"/>
          </a:xfrm>
          <a:prstGeom prst="rect">
            <a:avLst/>
          </a:prstGeom>
        </p:spPr>
      </p:pic>
      <p:pic>
        <p:nvPicPr>
          <p:cNvPr id="13" name="图片 12">
            <a:extLst>
              <a:ext uri="{FF2B5EF4-FFF2-40B4-BE49-F238E27FC236}">
                <a16:creationId xmlns:a16="http://schemas.microsoft.com/office/drawing/2014/main" id="{2CEC23D1-AC1C-402E-B43E-E5916C3D81E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2984228"/>
            <a:ext cx="5053457" cy="1929317"/>
          </a:xfrm>
          <a:prstGeom prst="rect">
            <a:avLst/>
          </a:prstGeom>
        </p:spPr>
      </p:pic>
      <p:sp>
        <p:nvSpPr>
          <p:cNvPr id="14" name="Rectangle 22">
            <a:extLst>
              <a:ext uri="{FF2B5EF4-FFF2-40B4-BE49-F238E27FC236}">
                <a16:creationId xmlns:a16="http://schemas.microsoft.com/office/drawing/2014/main" id="{214B38F2-99FB-4DD8-A7A9-27D15CA15D9A}"/>
              </a:ext>
            </a:extLst>
          </p:cNvPr>
          <p:cNvSpPr/>
          <p:nvPr/>
        </p:nvSpPr>
        <p:spPr>
          <a:xfrm>
            <a:off x="214204" y="1795879"/>
            <a:ext cx="1485830"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15" name="TextBox 23">
            <a:extLst>
              <a:ext uri="{FF2B5EF4-FFF2-40B4-BE49-F238E27FC236}">
                <a16:creationId xmlns:a16="http://schemas.microsoft.com/office/drawing/2014/main" id="{52C28142-7B49-4CB1-8841-A65E08427E67}"/>
              </a:ext>
            </a:extLst>
          </p:cNvPr>
          <p:cNvSpPr txBox="1"/>
          <p:nvPr/>
        </p:nvSpPr>
        <p:spPr>
          <a:xfrm>
            <a:off x="233336" y="1861094"/>
            <a:ext cx="1443514" cy="323165"/>
          </a:xfrm>
          <a:prstGeom prst="rect">
            <a:avLst/>
          </a:prstGeom>
          <a:noFill/>
        </p:spPr>
        <p:txBody>
          <a:bodyPr wrap="square" rtlCol="0">
            <a:spAutoFit/>
          </a:bodyPr>
          <a:lstStyle/>
          <a:p>
            <a:r>
              <a:rPr lang="zh-CN" altLang="en-US" sz="1500" b="1" dirty="0">
                <a:solidFill>
                  <a:schemeClr val="bg1">
                    <a:lumMod val="95000"/>
                  </a:schemeClr>
                </a:solidFill>
                <a:latin typeface="+mn-ea"/>
                <a:cs typeface="Open Sans" panose="020B0606030504020204" pitchFamily="34" charset="0"/>
              </a:rPr>
              <a:t>结果展示</a:t>
            </a:r>
            <a:endParaRPr lang="en-US" sz="1500" b="1" dirty="0">
              <a:solidFill>
                <a:schemeClr val="bg1">
                  <a:lumMod val="95000"/>
                </a:schemeClr>
              </a:solidFill>
              <a:latin typeface="+mn-ea"/>
              <a:cs typeface="Open Sans" panose="020B0606030504020204" pitchFamily="34" charset="0"/>
            </a:endParaRPr>
          </a:p>
        </p:txBody>
      </p:sp>
    </p:spTree>
    <p:extLst>
      <p:ext uri="{BB962C8B-B14F-4D97-AF65-F5344CB8AC3E}">
        <p14:creationId xmlns:p14="http://schemas.microsoft.com/office/powerpoint/2010/main" val="1804329782"/>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1000"/>
                                        <p:tgtEl>
                                          <p:spTgt spid="15"/>
                                        </p:tgtEl>
                                      </p:cBhvr>
                                    </p:animEffect>
                                    <p:anim calcmode="lin" valueType="num">
                                      <p:cBhvr>
                                        <p:cTn id="13" dur="1000" fill="hold"/>
                                        <p:tgtEl>
                                          <p:spTgt spid="15"/>
                                        </p:tgtEl>
                                        <p:attrNameLst>
                                          <p:attrName>ppt_x</p:attrName>
                                        </p:attrNameLst>
                                      </p:cBhvr>
                                      <p:tavLst>
                                        <p:tav tm="0">
                                          <p:val>
                                            <p:strVal val="#ppt_x"/>
                                          </p:val>
                                        </p:tav>
                                        <p:tav tm="100000">
                                          <p:val>
                                            <p:strVal val="#ppt_x"/>
                                          </p:val>
                                        </p:tav>
                                      </p:tavLst>
                                    </p:anim>
                                    <p:anim calcmode="lin" valueType="num">
                                      <p:cBhvr>
                                        <p:cTn id="1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randombar(horizontal)">
                                      <p:cBhvr>
                                        <p:cTn id="19" dur="500"/>
                                        <p:tgtEl>
                                          <p:spTgt spid="11"/>
                                        </p:tgtEl>
                                      </p:cBhvr>
                                    </p:animEffect>
                                  </p:childTnLst>
                                </p:cTn>
                              </p:par>
                              <p:par>
                                <p:cTn id="20" presetID="14" presetClass="entr" presetSubtype="10" fill="hold"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randombar(horizontal)">
                                      <p:cBhvr>
                                        <p:cTn id="22" dur="500"/>
                                        <p:tgtEl>
                                          <p:spTgt spid="13"/>
                                        </p:tgtEl>
                                      </p:cBhvr>
                                    </p:animEffect>
                                  </p:childTnLst>
                                </p:cTn>
                              </p:par>
                              <p:par>
                                <p:cTn id="23" presetID="14" presetClass="entr" presetSubtype="1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randombar(horizontal)">
                                      <p:cBhvr>
                                        <p:cTn id="2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585216" y="404940"/>
            <a:ext cx="7498080" cy="452036"/>
          </a:xfrm>
        </p:spPr>
        <p:txBody>
          <a:bodyPr>
            <a:normAutofit fontScale="92500"/>
          </a:bodyPr>
          <a:lstStyle/>
          <a:p>
            <a:pPr marL="0" indent="0">
              <a:lnSpc>
                <a:spcPct val="110000"/>
              </a:lnSpc>
              <a:buNone/>
            </a:pPr>
            <a:r>
              <a:rPr lang="zh-CN" altLang="zh-CN" sz="1900" dirty="0"/>
              <a:t>第三部分：</a:t>
            </a:r>
            <a:r>
              <a:rPr lang="en-US" altLang="zh-CN" sz="1900" dirty="0" err="1"/>
              <a:t>LabelResult</a:t>
            </a:r>
            <a:r>
              <a:rPr lang="en-US" altLang="zh-CN" sz="1900" dirty="0"/>
              <a:t> </a:t>
            </a:r>
            <a:r>
              <a:rPr lang="zh-CN" altLang="zh-CN" sz="1900" dirty="0"/>
              <a:t>结果整理（任务五</a:t>
            </a:r>
            <a:r>
              <a:rPr lang="en-US" altLang="zh-CN" sz="1900" dirty="0"/>
              <a:t>+</a:t>
            </a:r>
            <a:r>
              <a:rPr lang="zh-CN" altLang="zh-CN" sz="1900" dirty="0"/>
              <a:t>任务六的一部分）</a:t>
            </a:r>
            <a:r>
              <a:rPr lang="zh-CN" altLang="en-US" sz="2000" dirty="0"/>
              <a:t>代码展示</a:t>
            </a:r>
            <a:endParaRPr lang="zh-CN" altLang="zh-CN" sz="1900" dirty="0"/>
          </a:p>
        </p:txBody>
      </p:sp>
      <p:sp>
        <p:nvSpPr>
          <p:cNvPr id="4" name="矩形 3">
            <a:extLst>
              <a:ext uri="{FF2B5EF4-FFF2-40B4-BE49-F238E27FC236}">
                <a16:creationId xmlns:a16="http://schemas.microsoft.com/office/drawing/2014/main" id="{3FB2E7E8-0AE2-4897-A411-86104C66DA2A}"/>
              </a:ext>
            </a:extLst>
          </p:cNvPr>
          <p:cNvSpPr/>
          <p:nvPr/>
        </p:nvSpPr>
        <p:spPr>
          <a:xfrm>
            <a:off x="438912" y="1318915"/>
            <a:ext cx="8241792" cy="1131079"/>
          </a:xfrm>
          <a:prstGeom prst="rect">
            <a:avLst/>
          </a:prstGeom>
        </p:spPr>
        <p:txBody>
          <a:bodyPr wrap="square">
            <a:spAutoFit/>
          </a:bodyPr>
          <a:lstStyle/>
          <a:p>
            <a:r>
              <a:rPr lang="en-US" altLang="zh-CN" dirty="0"/>
              <a:t>Map</a:t>
            </a:r>
            <a:r>
              <a:rPr lang="zh-CN" altLang="en-US" dirty="0"/>
              <a:t>部分将上一部分的输出   </a:t>
            </a:r>
            <a:r>
              <a:rPr lang="en-US" altLang="zh-CN" dirty="0"/>
              <a:t>&lt;</a:t>
            </a:r>
            <a:r>
              <a:rPr lang="zh-CN" altLang="en-US" dirty="0"/>
              <a:t>节点姓名，标签</a:t>
            </a:r>
            <a:r>
              <a:rPr lang="en-US" altLang="zh-CN" dirty="0"/>
              <a:t>#</a:t>
            </a:r>
            <a:r>
              <a:rPr lang="zh-CN" altLang="en-US" dirty="0"/>
              <a:t>邻接表</a:t>
            </a:r>
            <a:r>
              <a:rPr lang="en-US" altLang="zh-CN" dirty="0"/>
              <a:t>&gt;</a:t>
            </a:r>
            <a:r>
              <a:rPr lang="zh-CN" altLang="en-US" dirty="0"/>
              <a:t>中的邻接表去掉，</a:t>
            </a:r>
            <a:r>
              <a:rPr lang="zh-CN" altLang="zh-CN" dirty="0"/>
              <a:t>并且将标签和节点名反转，将标签设置成</a:t>
            </a:r>
            <a:r>
              <a:rPr lang="en-US" altLang="zh-CN" dirty="0"/>
              <a:t>key</a:t>
            </a:r>
            <a:r>
              <a:rPr lang="zh-CN" altLang="zh-CN" dirty="0"/>
              <a:t>，输出</a:t>
            </a:r>
            <a:r>
              <a:rPr lang="en-US" altLang="zh-CN" dirty="0"/>
              <a:t>&lt;</a:t>
            </a:r>
            <a:r>
              <a:rPr lang="zh-CN" altLang="zh-CN" dirty="0"/>
              <a:t>标签，节点名</a:t>
            </a:r>
            <a:r>
              <a:rPr lang="en-US" altLang="zh-CN" dirty="0"/>
              <a:t>&gt;</a:t>
            </a:r>
            <a:r>
              <a:rPr lang="zh-CN" altLang="zh-CN" dirty="0"/>
              <a:t>以便之后归类</a:t>
            </a:r>
          </a:p>
          <a:p>
            <a:endParaRPr lang="en-US" altLang="zh-CN" dirty="0"/>
          </a:p>
          <a:p>
            <a:r>
              <a:rPr lang="en-US" altLang="zh-CN" dirty="0"/>
              <a:t>Reducer</a:t>
            </a:r>
            <a:r>
              <a:rPr lang="zh-CN" altLang="zh-CN" dirty="0"/>
              <a:t>部分直接输出</a:t>
            </a:r>
            <a:r>
              <a:rPr lang="en-US" altLang="zh-CN" dirty="0"/>
              <a:t>&lt;(</a:t>
            </a:r>
            <a:r>
              <a:rPr lang="zh-CN" altLang="zh-CN" dirty="0"/>
              <a:t>标签</a:t>
            </a:r>
            <a:r>
              <a:rPr lang="en-US" altLang="zh-CN" dirty="0"/>
              <a:t>,</a:t>
            </a:r>
            <a:r>
              <a:rPr lang="zh-CN" altLang="zh-CN" dirty="0"/>
              <a:t>人名</a:t>
            </a:r>
            <a:r>
              <a:rPr lang="en-US" altLang="zh-CN" dirty="0"/>
              <a:t>),</a:t>
            </a:r>
            <a:r>
              <a:rPr lang="zh-CN" altLang="zh-CN" dirty="0"/>
              <a:t>空</a:t>
            </a:r>
            <a:r>
              <a:rPr lang="en-US" altLang="zh-CN" dirty="0"/>
              <a:t>&gt;</a:t>
            </a:r>
            <a:endParaRPr lang="zh-CN" altLang="zh-CN" dirty="0"/>
          </a:p>
          <a:p>
            <a:endParaRPr lang="zh-CN" altLang="zh-CN" dirty="0"/>
          </a:p>
        </p:txBody>
      </p:sp>
      <p:sp>
        <p:nvSpPr>
          <p:cNvPr id="6" name="Rectangle 22">
            <a:extLst>
              <a:ext uri="{FF2B5EF4-FFF2-40B4-BE49-F238E27FC236}">
                <a16:creationId xmlns:a16="http://schemas.microsoft.com/office/drawing/2014/main" id="{A92A8D26-FF69-46BD-8FA7-2C181435DF04}"/>
              </a:ext>
            </a:extLst>
          </p:cNvPr>
          <p:cNvSpPr/>
          <p:nvPr/>
        </p:nvSpPr>
        <p:spPr>
          <a:xfrm>
            <a:off x="195072" y="791761"/>
            <a:ext cx="2121408"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7" name="TextBox 23">
            <a:extLst>
              <a:ext uri="{FF2B5EF4-FFF2-40B4-BE49-F238E27FC236}">
                <a16:creationId xmlns:a16="http://schemas.microsoft.com/office/drawing/2014/main" id="{908FBD3C-2240-4B12-9050-2716D7EA171A}"/>
              </a:ext>
            </a:extLst>
          </p:cNvPr>
          <p:cNvSpPr txBox="1"/>
          <p:nvPr/>
        </p:nvSpPr>
        <p:spPr>
          <a:xfrm>
            <a:off x="214203" y="856976"/>
            <a:ext cx="2060991" cy="323165"/>
          </a:xfrm>
          <a:prstGeom prst="rect">
            <a:avLst/>
          </a:prstGeom>
          <a:noFill/>
        </p:spPr>
        <p:txBody>
          <a:bodyPr wrap="square" rtlCol="0">
            <a:spAutoFit/>
          </a:bodyPr>
          <a:lstStyle/>
          <a:p>
            <a:r>
              <a:rPr lang="en-US" altLang="zh-CN" sz="1500" b="1" dirty="0">
                <a:solidFill>
                  <a:schemeClr val="bg1">
                    <a:lumMod val="95000"/>
                  </a:schemeClr>
                </a:solidFill>
                <a:latin typeface="+mn-ea"/>
                <a:cs typeface="Open Sans" panose="020B0606030504020204" pitchFamily="34" charset="0"/>
              </a:rPr>
              <a:t>Mapper</a:t>
            </a:r>
            <a:r>
              <a:rPr lang="zh-CN" altLang="en-US" sz="1500" b="1" dirty="0">
                <a:solidFill>
                  <a:schemeClr val="bg1">
                    <a:lumMod val="95000"/>
                  </a:schemeClr>
                </a:solidFill>
                <a:latin typeface="+mn-ea"/>
                <a:cs typeface="Open Sans" panose="020B0606030504020204" pitchFamily="34" charset="0"/>
              </a:rPr>
              <a:t>，</a:t>
            </a:r>
            <a:r>
              <a:rPr lang="en-US" altLang="zh-CN" sz="1500" b="1" dirty="0">
                <a:solidFill>
                  <a:schemeClr val="bg1">
                    <a:lumMod val="95000"/>
                  </a:schemeClr>
                </a:solidFill>
                <a:latin typeface="+mn-ea"/>
                <a:cs typeface="Open Sans" panose="020B0606030504020204" pitchFamily="34" charset="0"/>
              </a:rPr>
              <a:t>Reducer</a:t>
            </a:r>
            <a:r>
              <a:rPr lang="zh-CN" altLang="en-US" sz="1500" b="1" dirty="0">
                <a:solidFill>
                  <a:schemeClr val="bg1">
                    <a:lumMod val="95000"/>
                  </a:schemeClr>
                </a:solidFill>
                <a:latin typeface="+mn-ea"/>
                <a:cs typeface="Open Sans" panose="020B0606030504020204" pitchFamily="34" charset="0"/>
              </a:rPr>
              <a:t>：</a:t>
            </a:r>
            <a:endParaRPr lang="en-US" sz="1500" b="1" dirty="0">
              <a:solidFill>
                <a:schemeClr val="bg1">
                  <a:lumMod val="95000"/>
                </a:schemeClr>
              </a:solidFill>
              <a:latin typeface="+mn-ea"/>
              <a:cs typeface="Open Sans" panose="020B0606030504020204" pitchFamily="34" charset="0"/>
            </a:endParaRPr>
          </a:p>
        </p:txBody>
      </p:sp>
      <p:pic>
        <p:nvPicPr>
          <p:cNvPr id="5" name="图片 4">
            <a:extLst>
              <a:ext uri="{FF2B5EF4-FFF2-40B4-BE49-F238E27FC236}">
                <a16:creationId xmlns:a16="http://schemas.microsoft.com/office/drawing/2014/main" id="{BE129403-7AEA-4BC2-8D98-F5F2D75F13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738" y="2389075"/>
            <a:ext cx="9144000" cy="2754425"/>
          </a:xfrm>
          <a:prstGeom prst="rect">
            <a:avLst/>
          </a:prstGeom>
        </p:spPr>
      </p:pic>
    </p:spTree>
    <p:extLst>
      <p:ext uri="{BB962C8B-B14F-4D97-AF65-F5344CB8AC3E}">
        <p14:creationId xmlns:p14="http://schemas.microsoft.com/office/powerpoint/2010/main" val="2398669416"/>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4" name="淘宝网chenying0907出品 3"/>
          <p:cNvSpPr/>
          <p:nvPr/>
        </p:nvSpPr>
        <p:spPr>
          <a:xfrm>
            <a:off x="-105747" y="0"/>
            <a:ext cx="9249747" cy="5143500"/>
          </a:xfrm>
          <a:prstGeom prst="rect">
            <a:avLst/>
          </a:prstGeom>
          <a:blipFill>
            <a:blip r:embed="rId3"/>
            <a:stretch>
              <a:fillRect l="-833" t="-18148" r="1" b="-397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淘宝网chenying0907出品 5"/>
          <p:cNvSpPr/>
          <p:nvPr/>
        </p:nvSpPr>
        <p:spPr>
          <a:xfrm>
            <a:off x="-105748" y="0"/>
            <a:ext cx="9249747" cy="5143500"/>
          </a:xfrm>
          <a:prstGeom prst="rect">
            <a:avLst/>
          </a:pr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六边形 6"/>
          <p:cNvSpPr>
            <a:spLocks noChangeAspect="1"/>
          </p:cNvSpPr>
          <p:nvPr/>
        </p:nvSpPr>
        <p:spPr>
          <a:xfrm rot="16200000">
            <a:off x="2311725" y="2177767"/>
            <a:ext cx="720000" cy="620690"/>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六边形 7"/>
          <p:cNvSpPr>
            <a:spLocks noChangeAspect="1"/>
          </p:cNvSpPr>
          <p:nvPr/>
        </p:nvSpPr>
        <p:spPr>
          <a:xfrm rot="16200000">
            <a:off x="891427" y="2625904"/>
            <a:ext cx="432000" cy="372414"/>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六边形 8"/>
          <p:cNvSpPr>
            <a:spLocks noChangeAspect="1"/>
          </p:cNvSpPr>
          <p:nvPr/>
        </p:nvSpPr>
        <p:spPr>
          <a:xfrm rot="16200000">
            <a:off x="837427" y="1074897"/>
            <a:ext cx="540000" cy="465518"/>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淘宝网chenying0907出品 9"/>
          <p:cNvGrpSpPr/>
          <p:nvPr/>
        </p:nvGrpSpPr>
        <p:grpSpPr>
          <a:xfrm>
            <a:off x="1137244" y="1047992"/>
            <a:ext cx="1427586" cy="1656000"/>
            <a:chOff x="1772354" y="1534077"/>
            <a:chExt cx="1427586" cy="1656000"/>
          </a:xfrm>
        </p:grpSpPr>
        <p:sp>
          <p:nvSpPr>
            <p:cNvPr id="11" name="六边形 10"/>
            <p:cNvSpPr>
              <a:spLocks noChangeAspect="1"/>
            </p:cNvSpPr>
            <p:nvPr/>
          </p:nvSpPr>
          <p:spPr>
            <a:xfrm rot="16200000">
              <a:off x="1658147" y="1648284"/>
              <a:ext cx="1656000" cy="1427586"/>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淘宝网chenying0907出品 11"/>
            <p:cNvSpPr txBox="1"/>
            <p:nvPr/>
          </p:nvSpPr>
          <p:spPr>
            <a:xfrm>
              <a:off x="1835696" y="1635646"/>
              <a:ext cx="1224644" cy="1446550"/>
            </a:xfrm>
            <a:prstGeom prst="rect">
              <a:avLst/>
            </a:prstGeom>
            <a:noFill/>
          </p:spPr>
          <p:txBody>
            <a:bodyPr wrap="square" rtlCol="0">
              <a:spAutoFit/>
            </a:bodyPr>
            <a:lstStyle/>
            <a:p>
              <a:pPr algn="ctr"/>
              <a:r>
                <a:rPr lang="en-US" altLang="zh-CN" sz="8800" dirty="0">
                  <a:solidFill>
                    <a:schemeClr val="bg1"/>
                  </a:solidFill>
                  <a:latin typeface="Impact" panose="020B0806030902050204" pitchFamily="34" charset="0"/>
                  <a:ea typeface="Arial Unicode MS" panose="020B0604020202020204" pitchFamily="34" charset="-122"/>
                  <a:cs typeface="Arial Unicode MS" panose="020B0604020202020204" pitchFamily="34" charset="-122"/>
                </a:rPr>
                <a:t>2</a:t>
              </a:r>
              <a:endParaRPr lang="zh-CN" altLang="en-US" sz="8800" dirty="0">
                <a:solidFill>
                  <a:schemeClr val="bg1"/>
                </a:solidFill>
                <a:latin typeface="Impact" panose="020B0806030902050204" pitchFamily="34" charset="0"/>
                <a:ea typeface="Arial Unicode MS" panose="020B0604020202020204" pitchFamily="34" charset="-122"/>
                <a:cs typeface="Arial Unicode MS" panose="020B0604020202020204" pitchFamily="34" charset="-122"/>
              </a:endParaRPr>
            </a:p>
          </p:txBody>
        </p:sp>
      </p:grpSp>
      <p:sp>
        <p:nvSpPr>
          <p:cNvPr id="13" name="淘宝网chenying0907出品 12"/>
          <p:cNvSpPr txBox="1"/>
          <p:nvPr/>
        </p:nvSpPr>
        <p:spPr bwMode="auto">
          <a:xfrm>
            <a:off x="3164463" y="1018108"/>
            <a:ext cx="4394572" cy="830997"/>
          </a:xfrm>
          <a:prstGeom prst="rect">
            <a:avLst/>
          </a:prstGeom>
          <a:noFill/>
        </p:spPr>
        <p:txBody>
          <a:bodyPr wrap="square">
            <a:spAutoFit/>
          </a:bodyPr>
          <a:lstStyle/>
          <a:p>
            <a:pPr eaLnBrk="1" fontAlgn="auto" hangingPunct="1">
              <a:spcBef>
                <a:spcPts val="0"/>
              </a:spcBef>
              <a:spcAft>
                <a:spcPts val="0"/>
              </a:spcAft>
              <a:defRPr/>
            </a:pPr>
            <a:r>
              <a:rPr lang="zh-CN" altLang="en-US" sz="4800" dirty="0">
                <a:solidFill>
                  <a:schemeClr val="bg1">
                    <a:lumMod val="95000"/>
                  </a:schemeClr>
                </a:solidFill>
                <a:latin typeface="华文细黑" panose="02010600040101010101" pitchFamily="2" charset="-122"/>
                <a:ea typeface="华文细黑" panose="02010600040101010101" pitchFamily="2" charset="-122"/>
                <a:cs typeface="Arial" pitchFamily="34" charset="0"/>
              </a:rPr>
              <a:t>任务分配</a:t>
            </a:r>
            <a:endParaRPr lang="zh-CN" altLang="en-US" sz="4800" baseline="-3000" dirty="0">
              <a:solidFill>
                <a:schemeClr val="bg1">
                  <a:lumMod val="95000"/>
                </a:schemeClr>
              </a:solidFill>
              <a:latin typeface="华文细黑" panose="02010600040101010101" pitchFamily="2" charset="-122"/>
              <a:ea typeface="华文细黑" panose="02010600040101010101" pitchFamily="2" charset="-122"/>
              <a:cs typeface="Arial" pitchFamily="34" charset="0"/>
            </a:endParaRPr>
          </a:p>
        </p:txBody>
      </p:sp>
      <p:sp>
        <p:nvSpPr>
          <p:cNvPr id="14" name="TextBox 111"/>
          <p:cNvSpPr txBox="1">
            <a:spLocks noChangeArrowheads="1"/>
          </p:cNvSpPr>
          <p:nvPr/>
        </p:nvSpPr>
        <p:spPr bwMode="auto">
          <a:xfrm>
            <a:off x="3155894" y="2124864"/>
            <a:ext cx="5907186" cy="295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29" tIns="34263" rIns="68529" bIns="34263">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r>
              <a:rPr lang="en-US" altLang="zh-CN" b="1" dirty="0">
                <a:solidFill>
                  <a:schemeClr val="bg1"/>
                </a:solidFill>
              </a:rPr>
              <a:t>171860551, </a:t>
            </a:r>
            <a:r>
              <a:rPr lang="zh-CN" altLang="en-US" b="1" dirty="0">
                <a:solidFill>
                  <a:schemeClr val="bg1"/>
                </a:solidFill>
              </a:rPr>
              <a:t>韩畅：</a:t>
            </a:r>
            <a:endParaRPr lang="en-US" altLang="zh-CN" b="1" dirty="0">
              <a:solidFill>
                <a:schemeClr val="bg1"/>
              </a:solidFill>
            </a:endParaRPr>
          </a:p>
          <a:p>
            <a:r>
              <a:rPr lang="en-US" altLang="zh-CN" dirty="0">
                <a:solidFill>
                  <a:schemeClr val="bg1"/>
                </a:solidFill>
              </a:rPr>
              <a:t>	</a:t>
            </a:r>
            <a:r>
              <a:rPr lang="zh-CN" altLang="en-US" dirty="0">
                <a:solidFill>
                  <a:schemeClr val="bg1"/>
                </a:solidFill>
                <a:latin typeface="+mn-ea"/>
                <a:ea typeface="+mn-ea"/>
              </a:rPr>
              <a:t>组长</a:t>
            </a:r>
            <a:r>
              <a:rPr lang="en-US" altLang="zh-CN" dirty="0">
                <a:solidFill>
                  <a:schemeClr val="bg1"/>
                </a:solidFill>
                <a:latin typeface="+mn-ea"/>
                <a:ea typeface="+mn-ea"/>
              </a:rPr>
              <a:t>,</a:t>
            </a:r>
            <a:r>
              <a:rPr lang="zh-CN" altLang="en-US" dirty="0">
                <a:solidFill>
                  <a:schemeClr val="bg1"/>
                </a:solidFill>
                <a:latin typeface="+mn-ea"/>
                <a:ea typeface="+mn-ea"/>
              </a:rPr>
              <a:t>算法设计与实验规划，任务一、任务六，程序试运行与组织</a:t>
            </a:r>
            <a:r>
              <a:rPr lang="en-US" altLang="zh-CN" dirty="0">
                <a:solidFill>
                  <a:schemeClr val="bg1"/>
                </a:solidFill>
                <a:latin typeface="+mn-ea"/>
                <a:ea typeface="+mn-ea"/>
              </a:rPr>
              <a:t>debug</a:t>
            </a:r>
            <a:r>
              <a:rPr lang="zh-CN" altLang="en-US" dirty="0">
                <a:solidFill>
                  <a:schemeClr val="bg1"/>
                </a:solidFill>
                <a:latin typeface="+mn-ea"/>
                <a:ea typeface="+mn-ea"/>
              </a:rPr>
              <a:t>研讨</a:t>
            </a:r>
            <a:endParaRPr lang="en-US" altLang="zh-CN" dirty="0">
              <a:solidFill>
                <a:schemeClr val="bg1"/>
              </a:solidFill>
              <a:latin typeface="+mn-ea"/>
              <a:ea typeface="+mn-ea"/>
            </a:endParaRPr>
          </a:p>
          <a:p>
            <a:r>
              <a:rPr lang="en-US" altLang="zh-CN" b="1" dirty="0">
                <a:solidFill>
                  <a:schemeClr val="bg1"/>
                </a:solidFill>
              </a:rPr>
              <a:t> 171860550, </a:t>
            </a:r>
            <a:r>
              <a:rPr lang="zh-CN" altLang="en-US" b="1" dirty="0">
                <a:solidFill>
                  <a:schemeClr val="bg1"/>
                </a:solidFill>
              </a:rPr>
              <a:t>王一之：</a:t>
            </a:r>
            <a:endParaRPr lang="en-US" altLang="zh-CN" b="1" dirty="0">
              <a:solidFill>
                <a:schemeClr val="bg1"/>
              </a:solidFill>
            </a:endParaRPr>
          </a:p>
          <a:p>
            <a:r>
              <a:rPr lang="en-US" altLang="zh-CN" dirty="0">
                <a:solidFill>
                  <a:schemeClr val="bg1"/>
                </a:solidFill>
              </a:rPr>
              <a:t>	</a:t>
            </a:r>
            <a:r>
              <a:rPr lang="zh-CN" altLang="en-US" dirty="0">
                <a:solidFill>
                  <a:schemeClr val="bg1"/>
                </a:solidFill>
                <a:latin typeface="+mn-ea"/>
                <a:ea typeface="+mn-ea"/>
              </a:rPr>
              <a:t>算法设计与实验规划，任务四，参与</a:t>
            </a:r>
            <a:r>
              <a:rPr lang="en-US" altLang="zh-CN" dirty="0">
                <a:solidFill>
                  <a:schemeClr val="bg1"/>
                </a:solidFill>
                <a:latin typeface="+mn-ea"/>
                <a:ea typeface="+mn-ea"/>
              </a:rPr>
              <a:t>debug</a:t>
            </a:r>
            <a:r>
              <a:rPr lang="zh-CN" altLang="en-US" dirty="0">
                <a:solidFill>
                  <a:schemeClr val="bg1"/>
                </a:solidFill>
                <a:latin typeface="+mn-ea"/>
                <a:ea typeface="+mn-ea"/>
              </a:rPr>
              <a:t>，实验版本控制</a:t>
            </a:r>
            <a:endParaRPr lang="en-US" altLang="zh-CN" dirty="0">
              <a:solidFill>
                <a:schemeClr val="bg1"/>
              </a:solidFill>
              <a:latin typeface="+mn-ea"/>
              <a:ea typeface="+mn-ea"/>
            </a:endParaRPr>
          </a:p>
          <a:p>
            <a:r>
              <a:rPr lang="en-US" altLang="zh-CN" b="1" dirty="0">
                <a:solidFill>
                  <a:schemeClr val="bg1"/>
                </a:solidFill>
              </a:rPr>
              <a:t>171860549, </a:t>
            </a:r>
            <a:r>
              <a:rPr lang="zh-CN" altLang="en-US" b="1" dirty="0">
                <a:solidFill>
                  <a:schemeClr val="bg1"/>
                </a:solidFill>
              </a:rPr>
              <a:t>闫旭芃：</a:t>
            </a:r>
            <a:endParaRPr lang="en-US" altLang="zh-CN" b="1" dirty="0">
              <a:solidFill>
                <a:schemeClr val="bg1"/>
              </a:solidFill>
            </a:endParaRPr>
          </a:p>
          <a:p>
            <a:r>
              <a:rPr lang="en-US" altLang="zh-CN" dirty="0">
                <a:solidFill>
                  <a:schemeClr val="bg1"/>
                </a:solidFill>
              </a:rPr>
              <a:t>	</a:t>
            </a:r>
            <a:r>
              <a:rPr lang="zh-CN" altLang="en-US" dirty="0">
                <a:solidFill>
                  <a:schemeClr val="bg1"/>
                </a:solidFill>
                <a:latin typeface="+mn-ea"/>
                <a:ea typeface="+mn-ea"/>
              </a:rPr>
              <a:t>算法设计与实验规划，任务五，任务四五输出结果整理，参与</a:t>
            </a:r>
            <a:r>
              <a:rPr lang="en-US" altLang="zh-CN" dirty="0">
                <a:solidFill>
                  <a:schemeClr val="bg1"/>
                </a:solidFill>
                <a:latin typeface="+mn-ea"/>
                <a:ea typeface="+mn-ea"/>
              </a:rPr>
              <a:t>debug</a:t>
            </a:r>
            <a:r>
              <a:rPr lang="zh-CN" altLang="en-US" dirty="0">
                <a:solidFill>
                  <a:schemeClr val="bg1"/>
                </a:solidFill>
                <a:latin typeface="+mn-ea"/>
                <a:ea typeface="+mn-ea"/>
              </a:rPr>
              <a:t>与数据核对</a:t>
            </a:r>
            <a:endParaRPr lang="en-US" altLang="zh-CN" dirty="0">
              <a:solidFill>
                <a:schemeClr val="bg1"/>
              </a:solidFill>
              <a:latin typeface="+mn-ea"/>
              <a:ea typeface="+mn-ea"/>
            </a:endParaRPr>
          </a:p>
          <a:p>
            <a:r>
              <a:rPr lang="en-US" altLang="zh-CN" b="1" dirty="0">
                <a:solidFill>
                  <a:schemeClr val="bg1"/>
                </a:solidFill>
              </a:rPr>
              <a:t>171840565, </a:t>
            </a:r>
            <a:r>
              <a:rPr lang="zh-CN" altLang="en-US" b="1" dirty="0">
                <a:solidFill>
                  <a:schemeClr val="bg1"/>
                </a:solidFill>
              </a:rPr>
              <a:t>李展烁：</a:t>
            </a:r>
            <a:endParaRPr lang="en-US" altLang="zh-CN" b="1" dirty="0">
              <a:solidFill>
                <a:schemeClr val="bg1"/>
              </a:solidFill>
            </a:endParaRPr>
          </a:p>
          <a:p>
            <a:r>
              <a:rPr lang="en-US" altLang="zh-CN" dirty="0">
                <a:solidFill>
                  <a:schemeClr val="bg1"/>
                </a:solidFill>
              </a:rPr>
              <a:t>	</a:t>
            </a:r>
            <a:r>
              <a:rPr lang="zh-CN" altLang="en-US" dirty="0">
                <a:solidFill>
                  <a:schemeClr val="bg1"/>
                </a:solidFill>
                <a:latin typeface="+mn-ea"/>
                <a:ea typeface="+mn-ea"/>
              </a:rPr>
              <a:t>算法设计与实验规划，任务一优化、任务二、任务三，参与</a:t>
            </a:r>
            <a:r>
              <a:rPr lang="en-US" altLang="zh-CN" dirty="0">
                <a:solidFill>
                  <a:schemeClr val="bg1"/>
                </a:solidFill>
                <a:latin typeface="+mn-ea"/>
                <a:ea typeface="+mn-ea"/>
              </a:rPr>
              <a:t>debug</a:t>
            </a:r>
            <a:r>
              <a:rPr lang="zh-CN" altLang="en-US" dirty="0">
                <a:solidFill>
                  <a:schemeClr val="bg1"/>
                </a:solidFill>
                <a:latin typeface="+mn-ea"/>
                <a:ea typeface="+mn-ea"/>
              </a:rPr>
              <a:t>并提出重要优化思路</a:t>
            </a:r>
            <a:endParaRPr lang="en-US" altLang="zh-CN" dirty="0">
              <a:solidFill>
                <a:schemeClr val="bg1"/>
              </a:solidFill>
              <a:latin typeface="+mn-ea"/>
              <a:ea typeface="+mn-ea"/>
            </a:endParaRPr>
          </a:p>
          <a:p>
            <a:br>
              <a:rPr lang="en-US" altLang="zh-CN" dirty="0">
                <a:solidFill>
                  <a:schemeClr val="bg1"/>
                </a:solidFill>
              </a:rPr>
            </a:br>
            <a:endParaRPr lang="en-US" altLang="zh-CN" dirty="0">
              <a:solidFill>
                <a:schemeClr val="bg1"/>
              </a:solidFill>
            </a:endParaRPr>
          </a:p>
          <a:p>
            <a:endParaRPr lang="en-US" altLang="zh-CN" sz="12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Tree>
    <p:extLst>
      <p:ext uri="{BB962C8B-B14F-4D97-AF65-F5344CB8AC3E}">
        <p14:creationId xmlns:p14="http://schemas.microsoft.com/office/powerpoint/2010/main" val="3141215822"/>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250" fill="hold"/>
                                        <p:tgtEl>
                                          <p:spTgt spid="10"/>
                                        </p:tgtEl>
                                        <p:attrNameLst>
                                          <p:attrName>ppt_w</p:attrName>
                                        </p:attrNameLst>
                                      </p:cBhvr>
                                      <p:tavLst>
                                        <p:tav tm="0">
                                          <p:val>
                                            <p:fltVal val="0"/>
                                          </p:val>
                                        </p:tav>
                                        <p:tav tm="100000">
                                          <p:val>
                                            <p:strVal val="#ppt_w"/>
                                          </p:val>
                                        </p:tav>
                                      </p:tavLst>
                                    </p:anim>
                                    <p:anim calcmode="lin" valueType="num">
                                      <p:cBhvr>
                                        <p:cTn id="8" dur="250" fill="hold"/>
                                        <p:tgtEl>
                                          <p:spTgt spid="10"/>
                                        </p:tgtEl>
                                        <p:attrNameLst>
                                          <p:attrName>ppt_h</p:attrName>
                                        </p:attrNameLst>
                                      </p:cBhvr>
                                      <p:tavLst>
                                        <p:tav tm="0">
                                          <p:val>
                                            <p:fltVal val="0"/>
                                          </p:val>
                                        </p:tav>
                                        <p:tav tm="100000">
                                          <p:val>
                                            <p:strVal val="#ppt_h"/>
                                          </p:val>
                                        </p:tav>
                                      </p:tavLst>
                                    </p:anim>
                                    <p:animEffect transition="in" filter="fade">
                                      <p:cBhvr>
                                        <p:cTn id="9" dur="250"/>
                                        <p:tgtEl>
                                          <p:spTgt spid="10"/>
                                        </p:tgtEl>
                                      </p:cBhvr>
                                    </p:animEffect>
                                  </p:childTnLst>
                                </p:cTn>
                              </p:par>
                              <p:par>
                                <p:cTn id="10" presetID="6" presetClass="emph" presetSubtype="0" decel="100000" fill="hold" nodeType="withEffect">
                                  <p:stCondLst>
                                    <p:cond delay="200"/>
                                  </p:stCondLst>
                                  <p:childTnLst>
                                    <p:animScale>
                                      <p:cBhvr>
                                        <p:cTn id="11" dur="250" fill="hold"/>
                                        <p:tgtEl>
                                          <p:spTgt spid="10"/>
                                        </p:tgtEl>
                                      </p:cBhvr>
                                      <p:by x="110000" y="110000"/>
                                    </p:animScale>
                                  </p:childTnLst>
                                </p:cTn>
                              </p:par>
                              <p:par>
                                <p:cTn id="12" presetID="6" presetClass="emph" presetSubtype="0" decel="100000" fill="hold" nodeType="withEffect">
                                  <p:stCondLst>
                                    <p:cond delay="300"/>
                                  </p:stCondLst>
                                  <p:childTnLst>
                                    <p:animScale>
                                      <p:cBhvr>
                                        <p:cTn id="13" dur="250" fill="hold"/>
                                        <p:tgtEl>
                                          <p:spTgt spid="10"/>
                                        </p:tgtEl>
                                      </p:cBhvr>
                                      <p:by x="91000" y="91000"/>
                                    </p:animScale>
                                  </p:childTnLst>
                                </p:cTn>
                              </p:par>
                            </p:childTnLst>
                          </p:cTn>
                        </p:par>
                        <p:par>
                          <p:cTn id="14" fill="hold">
                            <p:stCondLst>
                              <p:cond delay="550"/>
                            </p:stCondLst>
                            <p:childTnLst>
                              <p:par>
                                <p:cTn id="15" presetID="2" presetClass="entr" presetSubtype="6" decel="10000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400" fill="hold"/>
                                        <p:tgtEl>
                                          <p:spTgt spid="7"/>
                                        </p:tgtEl>
                                        <p:attrNameLst>
                                          <p:attrName>ppt_x</p:attrName>
                                        </p:attrNameLst>
                                      </p:cBhvr>
                                      <p:tavLst>
                                        <p:tav tm="0">
                                          <p:val>
                                            <p:strVal val="1+#ppt_w/2"/>
                                          </p:val>
                                        </p:tav>
                                        <p:tav tm="100000">
                                          <p:val>
                                            <p:strVal val="#ppt_x"/>
                                          </p:val>
                                        </p:tav>
                                      </p:tavLst>
                                    </p:anim>
                                    <p:anim calcmode="lin" valueType="num">
                                      <p:cBhvr additive="base">
                                        <p:cTn id="18" dur="400" fill="hold"/>
                                        <p:tgtEl>
                                          <p:spTgt spid="7"/>
                                        </p:tgtEl>
                                        <p:attrNameLst>
                                          <p:attrName>ppt_y</p:attrName>
                                        </p:attrNameLst>
                                      </p:cBhvr>
                                      <p:tavLst>
                                        <p:tav tm="0">
                                          <p:val>
                                            <p:strVal val="1+#ppt_h/2"/>
                                          </p:val>
                                        </p:tav>
                                        <p:tav tm="100000">
                                          <p:val>
                                            <p:strVal val="#ppt_y"/>
                                          </p:val>
                                        </p:tav>
                                      </p:tavLst>
                                    </p:anim>
                                  </p:childTnLst>
                                </p:cTn>
                              </p:par>
                              <p:par>
                                <p:cTn id="19" presetID="2" presetClass="entr" presetSubtype="9" decel="100000" fill="hold" grpId="0" nodeType="withEffect">
                                  <p:stCondLst>
                                    <p:cond delay="15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400" fill="hold"/>
                                        <p:tgtEl>
                                          <p:spTgt spid="9"/>
                                        </p:tgtEl>
                                        <p:attrNameLst>
                                          <p:attrName>ppt_x</p:attrName>
                                        </p:attrNameLst>
                                      </p:cBhvr>
                                      <p:tavLst>
                                        <p:tav tm="0">
                                          <p:val>
                                            <p:strVal val="0-#ppt_w/2"/>
                                          </p:val>
                                        </p:tav>
                                        <p:tav tm="100000">
                                          <p:val>
                                            <p:strVal val="#ppt_x"/>
                                          </p:val>
                                        </p:tav>
                                      </p:tavLst>
                                    </p:anim>
                                    <p:anim calcmode="lin" valueType="num">
                                      <p:cBhvr additive="base">
                                        <p:cTn id="22" dur="400" fill="hold"/>
                                        <p:tgtEl>
                                          <p:spTgt spid="9"/>
                                        </p:tgtEl>
                                        <p:attrNameLst>
                                          <p:attrName>ppt_y</p:attrName>
                                        </p:attrNameLst>
                                      </p:cBhvr>
                                      <p:tavLst>
                                        <p:tav tm="0">
                                          <p:val>
                                            <p:strVal val="0-#ppt_h/2"/>
                                          </p:val>
                                        </p:tav>
                                        <p:tav tm="100000">
                                          <p:val>
                                            <p:strVal val="#ppt_y"/>
                                          </p:val>
                                        </p:tav>
                                      </p:tavLst>
                                    </p:anim>
                                  </p:childTnLst>
                                </p:cTn>
                              </p:par>
                              <p:par>
                                <p:cTn id="23" presetID="2" presetClass="entr" presetSubtype="12" decel="100000" fill="hold" grpId="0" nodeType="withEffect">
                                  <p:stCondLst>
                                    <p:cond delay="30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400" fill="hold"/>
                                        <p:tgtEl>
                                          <p:spTgt spid="8"/>
                                        </p:tgtEl>
                                        <p:attrNameLst>
                                          <p:attrName>ppt_x</p:attrName>
                                        </p:attrNameLst>
                                      </p:cBhvr>
                                      <p:tavLst>
                                        <p:tav tm="0">
                                          <p:val>
                                            <p:strVal val="0-#ppt_w/2"/>
                                          </p:val>
                                        </p:tav>
                                        <p:tav tm="100000">
                                          <p:val>
                                            <p:strVal val="#ppt_x"/>
                                          </p:val>
                                        </p:tav>
                                      </p:tavLst>
                                    </p:anim>
                                    <p:anim calcmode="lin" valueType="num">
                                      <p:cBhvr additive="base">
                                        <p:cTn id="26" dur="400" fill="hold"/>
                                        <p:tgtEl>
                                          <p:spTgt spid="8"/>
                                        </p:tgtEl>
                                        <p:attrNameLst>
                                          <p:attrName>ppt_y</p:attrName>
                                        </p:attrNameLst>
                                      </p:cBhvr>
                                      <p:tavLst>
                                        <p:tav tm="0">
                                          <p:val>
                                            <p:strVal val="1+#ppt_h/2"/>
                                          </p:val>
                                        </p:tav>
                                        <p:tav tm="100000">
                                          <p:val>
                                            <p:strVal val="#ppt_y"/>
                                          </p:val>
                                        </p:tav>
                                      </p:tavLst>
                                    </p:anim>
                                  </p:childTnLst>
                                </p:cTn>
                              </p:par>
                            </p:childTnLst>
                          </p:cTn>
                        </p:par>
                        <p:par>
                          <p:cTn id="27" fill="hold">
                            <p:stCondLst>
                              <p:cond delay="1250"/>
                            </p:stCondLst>
                            <p:childTnLst>
                              <p:par>
                                <p:cTn id="28" presetID="2" presetClass="entr" presetSubtype="1" decel="100000" fill="hold" grpId="0" nodeType="afterEffect">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cBhvr additive="base">
                                        <p:cTn id="30" dur="500" fill="hold"/>
                                        <p:tgtEl>
                                          <p:spTgt spid="13"/>
                                        </p:tgtEl>
                                        <p:attrNameLst>
                                          <p:attrName>ppt_x</p:attrName>
                                        </p:attrNameLst>
                                      </p:cBhvr>
                                      <p:tavLst>
                                        <p:tav tm="0">
                                          <p:val>
                                            <p:strVal val="#ppt_x"/>
                                          </p:val>
                                        </p:tav>
                                        <p:tav tm="100000">
                                          <p:val>
                                            <p:strVal val="#ppt_x"/>
                                          </p:val>
                                        </p:tav>
                                      </p:tavLst>
                                    </p:anim>
                                    <p:anim calcmode="lin" valueType="num">
                                      <p:cBhvr additive="base">
                                        <p:cTn id="31" dur="500" fill="hold"/>
                                        <p:tgtEl>
                                          <p:spTgt spid="13"/>
                                        </p:tgtEl>
                                        <p:attrNameLst>
                                          <p:attrName>ppt_y</p:attrName>
                                        </p:attrNameLst>
                                      </p:cBhvr>
                                      <p:tavLst>
                                        <p:tav tm="0">
                                          <p:val>
                                            <p:strVal val="0-#ppt_h/2"/>
                                          </p:val>
                                        </p:tav>
                                        <p:tav tm="100000">
                                          <p:val>
                                            <p:strVal val="#ppt_y"/>
                                          </p:val>
                                        </p:tav>
                                      </p:tavLst>
                                    </p:anim>
                                  </p:childTnLst>
                                </p:cTn>
                              </p:par>
                            </p:childTnLst>
                          </p:cTn>
                        </p:par>
                        <p:par>
                          <p:cTn id="32" fill="hold">
                            <p:stCondLst>
                              <p:cond delay="1750"/>
                            </p:stCondLst>
                            <p:childTnLst>
                              <p:par>
                                <p:cTn id="33" presetID="10" presetClass="entr" presetSubtype="0" fill="hold" grpId="0" nodeType="afterEffect">
                                  <p:stCondLst>
                                    <p:cond delay="0"/>
                                  </p:stCondLst>
                                  <p:iterate type="lt">
                                    <p:tmPct val="10000"/>
                                  </p:iterate>
                                  <p:childTnLst>
                                    <p:set>
                                      <p:cBhvr>
                                        <p:cTn id="34" dur="1" fill="hold">
                                          <p:stCondLst>
                                            <p:cond delay="0"/>
                                          </p:stCondLst>
                                        </p:cTn>
                                        <p:tgtEl>
                                          <p:spTgt spid="14"/>
                                        </p:tgtEl>
                                        <p:attrNameLst>
                                          <p:attrName>style.visibility</p:attrName>
                                        </p:attrNameLst>
                                      </p:cBhvr>
                                      <p:to>
                                        <p:strVal val="visible"/>
                                      </p:to>
                                    </p:set>
                                    <p:animEffect transition="in" filter="fade">
                                      <p:cBhvr>
                                        <p:cTn id="35" dur="1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3" grpId="0"/>
      <p:bldP spid="14"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150830" y="336467"/>
            <a:ext cx="6817955" cy="452036"/>
          </a:xfrm>
        </p:spPr>
        <p:txBody>
          <a:bodyPr>
            <a:normAutofit fontScale="85000" lnSpcReduction="10000"/>
          </a:bodyPr>
          <a:lstStyle/>
          <a:p>
            <a:pPr marL="0" indent="0">
              <a:lnSpc>
                <a:spcPct val="110000"/>
              </a:lnSpc>
              <a:buNone/>
            </a:pPr>
            <a:r>
              <a:rPr lang="zh-CN" altLang="zh-CN" sz="1900" dirty="0"/>
              <a:t>第三部分：</a:t>
            </a:r>
            <a:r>
              <a:rPr lang="en-US" altLang="zh-CN" sz="1900" dirty="0" err="1"/>
              <a:t>LabelResult</a:t>
            </a:r>
            <a:r>
              <a:rPr lang="en-US" altLang="zh-CN" sz="1900" dirty="0"/>
              <a:t> </a:t>
            </a:r>
            <a:r>
              <a:rPr lang="zh-CN" altLang="zh-CN" sz="1900" dirty="0"/>
              <a:t>结果整理（任务五</a:t>
            </a:r>
            <a:r>
              <a:rPr lang="en-US" altLang="zh-CN" sz="1900" dirty="0"/>
              <a:t>+</a:t>
            </a:r>
            <a:r>
              <a:rPr lang="zh-CN" altLang="zh-CN" sz="1900" dirty="0"/>
              <a:t>任务六的一部分）</a:t>
            </a:r>
            <a:r>
              <a:rPr lang="zh-CN" altLang="en-US" sz="2000" dirty="0"/>
              <a:t>代码展示</a:t>
            </a:r>
            <a:endParaRPr lang="zh-CN" altLang="zh-CN" sz="1900" dirty="0"/>
          </a:p>
        </p:txBody>
      </p:sp>
      <p:sp>
        <p:nvSpPr>
          <p:cNvPr id="4" name="矩形 3">
            <a:extLst>
              <a:ext uri="{FF2B5EF4-FFF2-40B4-BE49-F238E27FC236}">
                <a16:creationId xmlns:a16="http://schemas.microsoft.com/office/drawing/2014/main" id="{3FB2E7E8-0AE2-4897-A411-86104C66DA2A}"/>
              </a:ext>
            </a:extLst>
          </p:cNvPr>
          <p:cNvSpPr/>
          <p:nvPr/>
        </p:nvSpPr>
        <p:spPr>
          <a:xfrm>
            <a:off x="438912" y="1318915"/>
            <a:ext cx="8241792" cy="715581"/>
          </a:xfrm>
          <a:prstGeom prst="rect">
            <a:avLst/>
          </a:prstGeom>
        </p:spPr>
        <p:txBody>
          <a:bodyPr wrap="square">
            <a:spAutoFit/>
          </a:bodyPr>
          <a:lstStyle/>
          <a:p>
            <a:r>
              <a:rPr lang="zh-CN" altLang="en-US" dirty="0"/>
              <a:t>这里</a:t>
            </a:r>
            <a:r>
              <a:rPr lang="zh-CN" altLang="zh-CN" dirty="0"/>
              <a:t>重写了</a:t>
            </a:r>
            <a:r>
              <a:rPr lang="en-US" altLang="zh-CN" b="1" dirty="0" err="1"/>
              <a:t>partitioner</a:t>
            </a:r>
            <a:r>
              <a:rPr lang="zh-CN" altLang="zh-CN" b="1" dirty="0"/>
              <a:t>类</a:t>
            </a:r>
            <a:r>
              <a:rPr lang="zh-CN" altLang="zh-CN" dirty="0"/>
              <a:t>，将首字母拼音在</a:t>
            </a:r>
            <a:r>
              <a:rPr lang="en-US" altLang="zh-CN" b="1" dirty="0"/>
              <a:t>a-h</a:t>
            </a:r>
            <a:r>
              <a:rPr lang="zh-CN" altLang="zh-CN" dirty="0"/>
              <a:t>，</a:t>
            </a:r>
            <a:r>
              <a:rPr lang="en-US" altLang="zh-CN" b="1" dirty="0"/>
              <a:t>h-p</a:t>
            </a:r>
            <a:r>
              <a:rPr lang="zh-CN" altLang="zh-CN" dirty="0"/>
              <a:t>，</a:t>
            </a:r>
            <a:r>
              <a:rPr lang="en-US" altLang="zh-CN" b="1" dirty="0"/>
              <a:t>p-z</a:t>
            </a:r>
            <a:r>
              <a:rPr lang="zh-CN" altLang="zh-CN" dirty="0"/>
              <a:t>分为三个区域，分三个文件存储，</a:t>
            </a:r>
            <a:r>
              <a:rPr lang="zh-CN" altLang="en-US" dirty="0"/>
              <a:t>因为中文排序比较有一些问题，使用了</a:t>
            </a:r>
            <a:r>
              <a:rPr lang="en-US" altLang="zh-CN" dirty="0"/>
              <a:t>Collator</a:t>
            </a:r>
            <a:r>
              <a:rPr lang="zh-CN" altLang="en-US" dirty="0"/>
              <a:t>类进行中文比较</a:t>
            </a:r>
            <a:endParaRPr lang="en-US" altLang="zh-CN" dirty="0"/>
          </a:p>
          <a:p>
            <a:r>
              <a:rPr lang="zh-CN" altLang="zh-CN" dirty="0"/>
              <a:t>这个</a:t>
            </a:r>
            <a:r>
              <a:rPr lang="zh-CN" altLang="en-US" dirty="0"/>
              <a:t>功能</a:t>
            </a:r>
            <a:r>
              <a:rPr lang="zh-CN" altLang="zh-CN" dirty="0"/>
              <a:t>可加可不加，如果不加的话那么就输出一个文件，文件中相同标签会在一起，比较直观。</a:t>
            </a:r>
          </a:p>
        </p:txBody>
      </p:sp>
      <p:sp>
        <p:nvSpPr>
          <p:cNvPr id="6" name="Rectangle 22">
            <a:extLst>
              <a:ext uri="{FF2B5EF4-FFF2-40B4-BE49-F238E27FC236}">
                <a16:creationId xmlns:a16="http://schemas.microsoft.com/office/drawing/2014/main" id="{A92A8D26-FF69-46BD-8FA7-2C181435DF04}"/>
              </a:ext>
            </a:extLst>
          </p:cNvPr>
          <p:cNvSpPr/>
          <p:nvPr/>
        </p:nvSpPr>
        <p:spPr>
          <a:xfrm>
            <a:off x="195072" y="791761"/>
            <a:ext cx="2121408"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7" name="TextBox 23">
            <a:extLst>
              <a:ext uri="{FF2B5EF4-FFF2-40B4-BE49-F238E27FC236}">
                <a16:creationId xmlns:a16="http://schemas.microsoft.com/office/drawing/2014/main" id="{908FBD3C-2240-4B12-9050-2716D7EA171A}"/>
              </a:ext>
            </a:extLst>
          </p:cNvPr>
          <p:cNvSpPr txBox="1"/>
          <p:nvPr/>
        </p:nvSpPr>
        <p:spPr>
          <a:xfrm>
            <a:off x="214203" y="856976"/>
            <a:ext cx="2060991" cy="323165"/>
          </a:xfrm>
          <a:prstGeom prst="rect">
            <a:avLst/>
          </a:prstGeom>
          <a:noFill/>
        </p:spPr>
        <p:txBody>
          <a:bodyPr wrap="square" rtlCol="0">
            <a:spAutoFit/>
          </a:bodyPr>
          <a:lstStyle/>
          <a:p>
            <a:r>
              <a:rPr lang="en-US" altLang="zh-CN" sz="1500" b="1" dirty="0" err="1">
                <a:solidFill>
                  <a:schemeClr val="bg1">
                    <a:lumMod val="95000"/>
                  </a:schemeClr>
                </a:solidFill>
                <a:latin typeface="+mn-ea"/>
                <a:cs typeface="Open Sans" panose="020B0606030504020204" pitchFamily="34" charset="0"/>
              </a:rPr>
              <a:t>Partitioner</a:t>
            </a:r>
            <a:r>
              <a:rPr lang="zh-CN" altLang="en-US" sz="1500" b="1" dirty="0">
                <a:solidFill>
                  <a:schemeClr val="bg1">
                    <a:lumMod val="95000"/>
                  </a:schemeClr>
                </a:solidFill>
                <a:latin typeface="+mn-ea"/>
                <a:cs typeface="Open Sans" panose="020B0606030504020204" pitchFamily="34" charset="0"/>
              </a:rPr>
              <a:t>：</a:t>
            </a:r>
            <a:endParaRPr lang="en-US" sz="1500" b="1" dirty="0">
              <a:solidFill>
                <a:schemeClr val="bg1">
                  <a:lumMod val="95000"/>
                </a:schemeClr>
              </a:solidFill>
              <a:latin typeface="+mn-ea"/>
              <a:cs typeface="Open Sans" panose="020B0606030504020204" pitchFamily="34" charset="0"/>
            </a:endParaRPr>
          </a:p>
        </p:txBody>
      </p:sp>
      <p:pic>
        <p:nvPicPr>
          <p:cNvPr id="8" name="图片 7">
            <a:extLst>
              <a:ext uri="{FF2B5EF4-FFF2-40B4-BE49-F238E27FC236}">
                <a16:creationId xmlns:a16="http://schemas.microsoft.com/office/drawing/2014/main" id="{1963796D-A1A0-4356-9929-7D8AA5427B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2480" y="2103607"/>
            <a:ext cx="6949440" cy="3039893"/>
          </a:xfrm>
          <a:prstGeom prst="rect">
            <a:avLst/>
          </a:prstGeom>
        </p:spPr>
      </p:pic>
    </p:spTree>
    <p:extLst>
      <p:ext uri="{BB962C8B-B14F-4D97-AF65-F5344CB8AC3E}">
        <p14:creationId xmlns:p14="http://schemas.microsoft.com/office/powerpoint/2010/main" val="187838032"/>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906439" y="339725"/>
            <a:ext cx="5256362" cy="452036"/>
          </a:xfrm>
        </p:spPr>
        <p:txBody>
          <a:bodyPr>
            <a:normAutofit/>
          </a:bodyPr>
          <a:lstStyle/>
          <a:p>
            <a:pPr marL="0" indent="0" algn="ctr">
              <a:buNone/>
            </a:pPr>
            <a:r>
              <a:rPr lang="zh-CN" altLang="en-US" dirty="0"/>
              <a:t>任务五部分总结</a:t>
            </a:r>
            <a:endParaRPr lang="zh-CN" altLang="zh-CN" dirty="0"/>
          </a:p>
        </p:txBody>
      </p:sp>
      <p:sp>
        <p:nvSpPr>
          <p:cNvPr id="4" name="矩形 3">
            <a:extLst>
              <a:ext uri="{FF2B5EF4-FFF2-40B4-BE49-F238E27FC236}">
                <a16:creationId xmlns:a16="http://schemas.microsoft.com/office/drawing/2014/main" id="{3FB2E7E8-0AE2-4897-A411-86104C66DA2A}"/>
              </a:ext>
            </a:extLst>
          </p:cNvPr>
          <p:cNvSpPr/>
          <p:nvPr/>
        </p:nvSpPr>
        <p:spPr>
          <a:xfrm>
            <a:off x="438912" y="1318915"/>
            <a:ext cx="7997952" cy="1131079"/>
          </a:xfrm>
          <a:prstGeom prst="rect">
            <a:avLst/>
          </a:prstGeom>
        </p:spPr>
        <p:txBody>
          <a:bodyPr wrap="square">
            <a:spAutoFit/>
          </a:bodyPr>
          <a:lstStyle/>
          <a:p>
            <a:r>
              <a:rPr lang="en-US" altLang="zh-CN" dirty="0"/>
              <a:t>LPA</a:t>
            </a:r>
            <a:r>
              <a:rPr lang="zh-CN" altLang="zh-CN" dirty="0"/>
              <a:t>算法的最大的优点就是算法的逻辑非常简单，相对于优化模块度算法的过程是非常快的，不用</a:t>
            </a:r>
            <a:r>
              <a:rPr lang="en-US" altLang="zh-CN" dirty="0" err="1"/>
              <a:t>pylouvain</a:t>
            </a:r>
            <a:r>
              <a:rPr lang="zh-CN" altLang="zh-CN" dirty="0"/>
              <a:t>那样的多次迭代优化过程。</a:t>
            </a:r>
          </a:p>
          <a:p>
            <a:r>
              <a:rPr lang="en-US" altLang="zh-CN" dirty="0"/>
              <a:t>LPA</a:t>
            </a:r>
            <a:r>
              <a:rPr lang="zh-CN" altLang="zh-CN" dirty="0"/>
              <a:t>算法利用自身的网络的结构指导标签传播，这个过程是无需任何的任何的优化函数，而且算法初始化之前是不需要知道社区的个数的，随着算法迭代最后可以自己知道最终有多少个社区</a:t>
            </a:r>
          </a:p>
          <a:p>
            <a:r>
              <a:rPr lang="zh-CN" altLang="zh-CN" dirty="0"/>
              <a:t>利用</a:t>
            </a:r>
            <a:r>
              <a:rPr lang="en-US" altLang="zh-CN" b="1" dirty="0"/>
              <a:t>MapReduce</a:t>
            </a:r>
            <a:r>
              <a:rPr lang="zh-CN" altLang="zh-CN" dirty="0"/>
              <a:t>可以很好的利用其特性来进行迭代分析</a:t>
            </a:r>
          </a:p>
        </p:txBody>
      </p:sp>
      <p:sp>
        <p:nvSpPr>
          <p:cNvPr id="6" name="Rectangle 22">
            <a:extLst>
              <a:ext uri="{FF2B5EF4-FFF2-40B4-BE49-F238E27FC236}">
                <a16:creationId xmlns:a16="http://schemas.microsoft.com/office/drawing/2014/main" id="{A92A8D26-FF69-46BD-8FA7-2C181435DF04}"/>
              </a:ext>
            </a:extLst>
          </p:cNvPr>
          <p:cNvSpPr/>
          <p:nvPr/>
        </p:nvSpPr>
        <p:spPr>
          <a:xfrm>
            <a:off x="195072" y="791761"/>
            <a:ext cx="1485830"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7" name="TextBox 23">
            <a:extLst>
              <a:ext uri="{FF2B5EF4-FFF2-40B4-BE49-F238E27FC236}">
                <a16:creationId xmlns:a16="http://schemas.microsoft.com/office/drawing/2014/main" id="{908FBD3C-2240-4B12-9050-2716D7EA171A}"/>
              </a:ext>
            </a:extLst>
          </p:cNvPr>
          <p:cNvSpPr txBox="1"/>
          <p:nvPr/>
        </p:nvSpPr>
        <p:spPr>
          <a:xfrm>
            <a:off x="214204" y="856976"/>
            <a:ext cx="1443514" cy="323165"/>
          </a:xfrm>
          <a:prstGeom prst="rect">
            <a:avLst/>
          </a:prstGeom>
          <a:noFill/>
        </p:spPr>
        <p:txBody>
          <a:bodyPr wrap="square" rtlCol="0">
            <a:spAutoFit/>
          </a:bodyPr>
          <a:lstStyle/>
          <a:p>
            <a:r>
              <a:rPr lang="en-US" altLang="zh-CN" sz="1500" b="1" dirty="0">
                <a:solidFill>
                  <a:schemeClr val="bg1">
                    <a:lumMod val="95000"/>
                  </a:schemeClr>
                </a:solidFill>
                <a:latin typeface="+mn-ea"/>
                <a:cs typeface="Open Sans" panose="020B0606030504020204" pitchFamily="34" charset="0"/>
              </a:rPr>
              <a:t>LPA</a:t>
            </a:r>
            <a:r>
              <a:rPr lang="zh-CN" altLang="en-US" sz="1500" b="1" dirty="0">
                <a:solidFill>
                  <a:schemeClr val="bg1">
                    <a:lumMod val="95000"/>
                  </a:schemeClr>
                </a:solidFill>
                <a:latin typeface="+mn-ea"/>
                <a:cs typeface="Open Sans" panose="020B0606030504020204" pitchFamily="34" charset="0"/>
              </a:rPr>
              <a:t>算法优点</a:t>
            </a:r>
            <a:endParaRPr lang="en-US" sz="1500" b="1" dirty="0">
              <a:solidFill>
                <a:schemeClr val="bg1">
                  <a:lumMod val="95000"/>
                </a:schemeClr>
              </a:solidFill>
              <a:latin typeface="+mn-ea"/>
              <a:cs typeface="Open Sans" panose="020B0606030504020204" pitchFamily="34" charset="0"/>
            </a:endParaRPr>
          </a:p>
        </p:txBody>
      </p:sp>
      <p:sp>
        <p:nvSpPr>
          <p:cNvPr id="8" name="Rectangle 22">
            <a:extLst>
              <a:ext uri="{FF2B5EF4-FFF2-40B4-BE49-F238E27FC236}">
                <a16:creationId xmlns:a16="http://schemas.microsoft.com/office/drawing/2014/main" id="{B4348D67-FBDC-4F32-BB72-254787F928EE}"/>
              </a:ext>
            </a:extLst>
          </p:cNvPr>
          <p:cNvSpPr/>
          <p:nvPr/>
        </p:nvSpPr>
        <p:spPr>
          <a:xfrm>
            <a:off x="218256" y="2466709"/>
            <a:ext cx="1485830"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9" name="TextBox 23">
            <a:extLst>
              <a:ext uri="{FF2B5EF4-FFF2-40B4-BE49-F238E27FC236}">
                <a16:creationId xmlns:a16="http://schemas.microsoft.com/office/drawing/2014/main" id="{6DEBF936-B335-4B4C-B037-B87225E52071}"/>
              </a:ext>
            </a:extLst>
          </p:cNvPr>
          <p:cNvSpPr txBox="1"/>
          <p:nvPr/>
        </p:nvSpPr>
        <p:spPr>
          <a:xfrm>
            <a:off x="237388" y="2531924"/>
            <a:ext cx="1443514" cy="323165"/>
          </a:xfrm>
          <a:prstGeom prst="rect">
            <a:avLst/>
          </a:prstGeom>
          <a:noFill/>
        </p:spPr>
        <p:txBody>
          <a:bodyPr wrap="square" rtlCol="0">
            <a:spAutoFit/>
          </a:bodyPr>
          <a:lstStyle/>
          <a:p>
            <a:r>
              <a:rPr lang="en-US" altLang="zh-CN" sz="1500" b="1">
                <a:solidFill>
                  <a:schemeClr val="bg1">
                    <a:lumMod val="95000"/>
                  </a:schemeClr>
                </a:solidFill>
                <a:latin typeface="+mn-ea"/>
                <a:cs typeface="Open Sans" panose="020B0606030504020204" pitchFamily="34" charset="0"/>
              </a:rPr>
              <a:t>LPA</a:t>
            </a:r>
            <a:r>
              <a:rPr lang="zh-CN" altLang="en-US" sz="1500" b="1">
                <a:solidFill>
                  <a:schemeClr val="bg1">
                    <a:lumMod val="95000"/>
                  </a:schemeClr>
                </a:solidFill>
                <a:latin typeface="+mn-ea"/>
                <a:cs typeface="Open Sans" panose="020B0606030504020204" pitchFamily="34" charset="0"/>
              </a:rPr>
              <a:t>算法缺点</a:t>
            </a:r>
            <a:endParaRPr lang="en-US" sz="1500" b="1" dirty="0">
              <a:solidFill>
                <a:schemeClr val="bg1">
                  <a:lumMod val="95000"/>
                </a:schemeClr>
              </a:solidFill>
              <a:latin typeface="+mn-ea"/>
              <a:cs typeface="Open Sans" panose="020B0606030504020204" pitchFamily="34" charset="0"/>
            </a:endParaRPr>
          </a:p>
        </p:txBody>
      </p:sp>
      <p:sp>
        <p:nvSpPr>
          <p:cNvPr id="12" name="矩形 11">
            <a:extLst>
              <a:ext uri="{FF2B5EF4-FFF2-40B4-BE49-F238E27FC236}">
                <a16:creationId xmlns:a16="http://schemas.microsoft.com/office/drawing/2014/main" id="{E9E71946-CD0E-4470-995A-55D7E60A94A3}"/>
              </a:ext>
            </a:extLst>
          </p:cNvPr>
          <p:cNvSpPr/>
          <p:nvPr/>
        </p:nvSpPr>
        <p:spPr>
          <a:xfrm>
            <a:off x="438912" y="3010578"/>
            <a:ext cx="7997952" cy="1546577"/>
          </a:xfrm>
          <a:prstGeom prst="rect">
            <a:avLst/>
          </a:prstGeom>
        </p:spPr>
        <p:txBody>
          <a:bodyPr wrap="square">
            <a:spAutoFit/>
          </a:bodyPr>
          <a:lstStyle/>
          <a:p>
            <a:r>
              <a:rPr lang="en-US" altLang="zh-CN" dirty="0"/>
              <a:t>LPA</a:t>
            </a:r>
            <a:r>
              <a:rPr lang="zh-CN" altLang="en-US" dirty="0"/>
              <a:t>算法的划分结果不稳定，随机性强是这个算法致命的缺点。具体体现在：</a:t>
            </a:r>
            <a:endParaRPr lang="en-US" altLang="zh-CN" dirty="0"/>
          </a:p>
          <a:p>
            <a:r>
              <a:rPr lang="en-US" altLang="zh-CN" b="1" dirty="0"/>
              <a:t>1. </a:t>
            </a:r>
            <a:r>
              <a:rPr lang="zh-CN" altLang="en-US" b="1" dirty="0"/>
              <a:t>更新顺序：</a:t>
            </a:r>
            <a:endParaRPr lang="en-US" altLang="zh-CN" b="1" dirty="0"/>
          </a:p>
          <a:p>
            <a:r>
              <a:rPr lang="zh-CN" altLang="en-US" dirty="0"/>
              <a:t>节点标签更新顺序随机，但是很明显，越重要的节点越早更新会加速收敛过程；</a:t>
            </a:r>
          </a:p>
          <a:p>
            <a:r>
              <a:rPr lang="en-US" altLang="zh-CN" b="1" dirty="0"/>
              <a:t>2. </a:t>
            </a:r>
            <a:r>
              <a:rPr lang="zh-CN" altLang="en-US" b="1" dirty="0"/>
              <a:t>随机选择：</a:t>
            </a:r>
            <a:endParaRPr lang="en-US" altLang="zh-CN" b="1" dirty="0"/>
          </a:p>
          <a:p>
            <a:r>
              <a:rPr lang="zh-CN" altLang="en-US" dirty="0"/>
              <a:t>如果一个节点的出现次数最大的邻居标签不止一个时，随机选择一个标签作为自己标签。这种随机性可能会带来一个雪崩效应，即刚开始一个小小的聚类错误会不断被放大。不过如果相似邻居节点出现多个，可能是权重</a:t>
            </a:r>
            <a:r>
              <a:rPr lang="en-US" altLang="zh-CN" dirty="0"/>
              <a:t>weight</a:t>
            </a:r>
            <a:r>
              <a:rPr lang="zh-CN" altLang="en-US" dirty="0"/>
              <a:t>计算的逻辑有问题，需要回过头去优化</a:t>
            </a:r>
            <a:r>
              <a:rPr lang="en-US" altLang="zh-CN" dirty="0"/>
              <a:t>weight</a:t>
            </a:r>
            <a:r>
              <a:rPr lang="zh-CN" altLang="en-US" dirty="0"/>
              <a:t>抽象和计算逻辑；</a:t>
            </a:r>
            <a:endParaRPr lang="zh-CN" altLang="zh-CN" dirty="0"/>
          </a:p>
        </p:txBody>
      </p:sp>
    </p:spTree>
    <p:extLst>
      <p:ext uri="{BB962C8B-B14F-4D97-AF65-F5344CB8AC3E}">
        <p14:creationId xmlns:p14="http://schemas.microsoft.com/office/powerpoint/2010/main" val="96876918"/>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淘宝网chenying0907出品 3"/>
          <p:cNvSpPr/>
          <p:nvPr/>
        </p:nvSpPr>
        <p:spPr>
          <a:xfrm>
            <a:off x="-105747" y="0"/>
            <a:ext cx="9249747" cy="5143500"/>
          </a:xfrm>
          <a:prstGeom prst="rect">
            <a:avLst/>
          </a:prstGeom>
          <a:blipFill>
            <a:blip r:embed="rId3"/>
            <a:stretch>
              <a:fillRect l="-833" t="-18148" r="1" b="-397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淘宝网chenying0907出品 5"/>
          <p:cNvSpPr/>
          <p:nvPr/>
        </p:nvSpPr>
        <p:spPr>
          <a:xfrm>
            <a:off x="-105748" y="0"/>
            <a:ext cx="9249747" cy="5143500"/>
          </a:xfrm>
          <a:prstGeom prst="rect">
            <a:avLst/>
          </a:pr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六边形 6"/>
          <p:cNvSpPr>
            <a:spLocks noChangeAspect="1"/>
          </p:cNvSpPr>
          <p:nvPr/>
        </p:nvSpPr>
        <p:spPr>
          <a:xfrm rot="16200000">
            <a:off x="2311725" y="2177767"/>
            <a:ext cx="720000" cy="620690"/>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六边形 7"/>
          <p:cNvSpPr>
            <a:spLocks noChangeAspect="1"/>
          </p:cNvSpPr>
          <p:nvPr/>
        </p:nvSpPr>
        <p:spPr>
          <a:xfrm rot="16200000">
            <a:off x="891427" y="2625904"/>
            <a:ext cx="432000" cy="372414"/>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六边形 8"/>
          <p:cNvSpPr>
            <a:spLocks noChangeAspect="1"/>
          </p:cNvSpPr>
          <p:nvPr/>
        </p:nvSpPr>
        <p:spPr>
          <a:xfrm rot="16200000">
            <a:off x="837427" y="1074897"/>
            <a:ext cx="540000" cy="465518"/>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淘宝网chenying0907出品 9"/>
          <p:cNvGrpSpPr/>
          <p:nvPr/>
        </p:nvGrpSpPr>
        <p:grpSpPr>
          <a:xfrm>
            <a:off x="1137244" y="1047992"/>
            <a:ext cx="1427586" cy="1656000"/>
            <a:chOff x="1772354" y="1534077"/>
            <a:chExt cx="1427586" cy="1656000"/>
          </a:xfrm>
        </p:grpSpPr>
        <p:sp>
          <p:nvSpPr>
            <p:cNvPr id="11" name="六边形 10"/>
            <p:cNvSpPr>
              <a:spLocks noChangeAspect="1"/>
            </p:cNvSpPr>
            <p:nvPr/>
          </p:nvSpPr>
          <p:spPr>
            <a:xfrm rot="16200000">
              <a:off x="1658147" y="1648284"/>
              <a:ext cx="1656000" cy="1427586"/>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淘宝网chenying0907出品 11"/>
            <p:cNvSpPr txBox="1"/>
            <p:nvPr/>
          </p:nvSpPr>
          <p:spPr>
            <a:xfrm>
              <a:off x="1835696" y="1635646"/>
              <a:ext cx="1224644" cy="1446550"/>
            </a:xfrm>
            <a:prstGeom prst="rect">
              <a:avLst/>
            </a:prstGeom>
            <a:noFill/>
          </p:spPr>
          <p:txBody>
            <a:bodyPr wrap="square" rtlCol="0">
              <a:spAutoFit/>
            </a:bodyPr>
            <a:lstStyle/>
            <a:p>
              <a:pPr algn="ctr"/>
              <a:r>
                <a:rPr lang="en-US" altLang="zh-CN" sz="8800" dirty="0">
                  <a:solidFill>
                    <a:schemeClr val="bg1"/>
                  </a:solidFill>
                  <a:latin typeface="Impact" panose="020B0806030902050204" pitchFamily="34" charset="0"/>
                  <a:ea typeface="Arial Unicode MS" panose="020B0604020202020204" pitchFamily="34" charset="-122"/>
                  <a:cs typeface="Arial Unicode MS" panose="020B0604020202020204" pitchFamily="34" charset="-122"/>
                </a:rPr>
                <a:t>8</a:t>
              </a:r>
              <a:endParaRPr lang="zh-CN" altLang="en-US" sz="8800" dirty="0">
                <a:solidFill>
                  <a:schemeClr val="bg1"/>
                </a:solidFill>
                <a:latin typeface="Impact" panose="020B0806030902050204" pitchFamily="34" charset="0"/>
                <a:ea typeface="Arial Unicode MS" panose="020B0604020202020204" pitchFamily="34" charset="-122"/>
                <a:cs typeface="Arial Unicode MS" panose="020B0604020202020204" pitchFamily="34" charset="-122"/>
              </a:endParaRPr>
            </a:p>
          </p:txBody>
        </p:sp>
      </p:grpSp>
      <p:sp>
        <p:nvSpPr>
          <p:cNvPr id="13" name="淘宝网chenying0907出品 12"/>
          <p:cNvSpPr txBox="1"/>
          <p:nvPr/>
        </p:nvSpPr>
        <p:spPr bwMode="auto">
          <a:xfrm>
            <a:off x="3164463" y="1018108"/>
            <a:ext cx="4394572" cy="830997"/>
          </a:xfrm>
          <a:prstGeom prst="rect">
            <a:avLst/>
          </a:prstGeom>
          <a:noFill/>
        </p:spPr>
        <p:txBody>
          <a:bodyPr wrap="square">
            <a:spAutoFit/>
          </a:bodyPr>
          <a:lstStyle/>
          <a:p>
            <a:pPr eaLnBrk="1" fontAlgn="auto" hangingPunct="1">
              <a:spcBef>
                <a:spcPts val="0"/>
              </a:spcBef>
              <a:spcAft>
                <a:spcPts val="0"/>
              </a:spcAft>
              <a:defRPr/>
            </a:pPr>
            <a:r>
              <a:rPr lang="zh-CN" altLang="en-US" sz="4800" dirty="0">
                <a:solidFill>
                  <a:schemeClr val="bg1">
                    <a:lumMod val="95000"/>
                  </a:schemeClr>
                </a:solidFill>
                <a:latin typeface="华文细黑" panose="02010600040101010101" pitchFamily="2" charset="-122"/>
                <a:ea typeface="华文细黑" panose="02010600040101010101" pitchFamily="2" charset="-122"/>
                <a:cs typeface="Arial" pitchFamily="34" charset="0"/>
              </a:rPr>
              <a:t>结果可视化</a:t>
            </a:r>
            <a:endParaRPr lang="zh-CN" altLang="en-US" sz="4800" baseline="-3000" dirty="0">
              <a:solidFill>
                <a:schemeClr val="bg1">
                  <a:lumMod val="95000"/>
                </a:schemeClr>
              </a:solidFill>
              <a:latin typeface="华文细黑" panose="02010600040101010101" pitchFamily="2" charset="-122"/>
              <a:ea typeface="华文细黑" panose="02010600040101010101" pitchFamily="2" charset="-122"/>
              <a:cs typeface="Arial" pitchFamily="34" charset="0"/>
            </a:endParaRPr>
          </a:p>
        </p:txBody>
      </p:sp>
      <p:sp>
        <p:nvSpPr>
          <p:cNvPr id="14" name="TextBox 111"/>
          <p:cNvSpPr txBox="1">
            <a:spLocks noChangeArrowheads="1"/>
          </p:cNvSpPr>
          <p:nvPr/>
        </p:nvSpPr>
        <p:spPr bwMode="auto">
          <a:xfrm>
            <a:off x="3155894" y="2124864"/>
            <a:ext cx="5907186" cy="4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29" tIns="34263" rIns="68529" bIns="34263">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r>
              <a:rPr lang="zh-CN" altLang="en-US" dirty="0">
                <a:solidFill>
                  <a:schemeClr val="bg1"/>
                </a:solidFill>
              </a:rPr>
              <a:t>以任务三、任务四的输出为基础，</a:t>
            </a:r>
            <a:endParaRPr lang="en-US" altLang="zh-CN" dirty="0">
              <a:solidFill>
                <a:schemeClr val="bg1"/>
              </a:solidFill>
            </a:endParaRPr>
          </a:p>
          <a:p>
            <a:r>
              <a:rPr lang="zh-CN" altLang="en-US" sz="12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以</a:t>
            </a:r>
            <a:r>
              <a:rPr lang="en-US" altLang="zh-CN" sz="12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Qt</a:t>
            </a:r>
            <a:r>
              <a:rPr lang="zh-CN" altLang="en-US" sz="12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平台编写的可视化程序，对结果进行处理。</a:t>
            </a:r>
            <a:endParaRPr lang="en-US" altLang="zh-CN" sz="12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Tree>
    <p:extLst>
      <p:ext uri="{BB962C8B-B14F-4D97-AF65-F5344CB8AC3E}">
        <p14:creationId xmlns:p14="http://schemas.microsoft.com/office/powerpoint/2010/main" val="3982633424"/>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250" fill="hold"/>
                                        <p:tgtEl>
                                          <p:spTgt spid="10"/>
                                        </p:tgtEl>
                                        <p:attrNameLst>
                                          <p:attrName>ppt_w</p:attrName>
                                        </p:attrNameLst>
                                      </p:cBhvr>
                                      <p:tavLst>
                                        <p:tav tm="0">
                                          <p:val>
                                            <p:fltVal val="0"/>
                                          </p:val>
                                        </p:tav>
                                        <p:tav tm="100000">
                                          <p:val>
                                            <p:strVal val="#ppt_w"/>
                                          </p:val>
                                        </p:tav>
                                      </p:tavLst>
                                    </p:anim>
                                    <p:anim calcmode="lin" valueType="num">
                                      <p:cBhvr>
                                        <p:cTn id="8" dur="250" fill="hold"/>
                                        <p:tgtEl>
                                          <p:spTgt spid="10"/>
                                        </p:tgtEl>
                                        <p:attrNameLst>
                                          <p:attrName>ppt_h</p:attrName>
                                        </p:attrNameLst>
                                      </p:cBhvr>
                                      <p:tavLst>
                                        <p:tav tm="0">
                                          <p:val>
                                            <p:fltVal val="0"/>
                                          </p:val>
                                        </p:tav>
                                        <p:tav tm="100000">
                                          <p:val>
                                            <p:strVal val="#ppt_h"/>
                                          </p:val>
                                        </p:tav>
                                      </p:tavLst>
                                    </p:anim>
                                    <p:animEffect transition="in" filter="fade">
                                      <p:cBhvr>
                                        <p:cTn id="9" dur="250"/>
                                        <p:tgtEl>
                                          <p:spTgt spid="10"/>
                                        </p:tgtEl>
                                      </p:cBhvr>
                                    </p:animEffect>
                                  </p:childTnLst>
                                </p:cTn>
                              </p:par>
                              <p:par>
                                <p:cTn id="10" presetID="6" presetClass="emph" presetSubtype="0" decel="100000" fill="hold" nodeType="withEffect">
                                  <p:stCondLst>
                                    <p:cond delay="200"/>
                                  </p:stCondLst>
                                  <p:childTnLst>
                                    <p:animScale>
                                      <p:cBhvr>
                                        <p:cTn id="11" dur="250" fill="hold"/>
                                        <p:tgtEl>
                                          <p:spTgt spid="10"/>
                                        </p:tgtEl>
                                      </p:cBhvr>
                                      <p:by x="110000" y="110000"/>
                                    </p:animScale>
                                  </p:childTnLst>
                                </p:cTn>
                              </p:par>
                              <p:par>
                                <p:cTn id="12" presetID="6" presetClass="emph" presetSubtype="0" decel="100000" fill="hold" nodeType="withEffect">
                                  <p:stCondLst>
                                    <p:cond delay="300"/>
                                  </p:stCondLst>
                                  <p:childTnLst>
                                    <p:animScale>
                                      <p:cBhvr>
                                        <p:cTn id="13" dur="250" fill="hold"/>
                                        <p:tgtEl>
                                          <p:spTgt spid="10"/>
                                        </p:tgtEl>
                                      </p:cBhvr>
                                      <p:by x="91000" y="91000"/>
                                    </p:animScale>
                                  </p:childTnLst>
                                </p:cTn>
                              </p:par>
                            </p:childTnLst>
                          </p:cTn>
                        </p:par>
                        <p:par>
                          <p:cTn id="14" fill="hold">
                            <p:stCondLst>
                              <p:cond delay="550"/>
                            </p:stCondLst>
                            <p:childTnLst>
                              <p:par>
                                <p:cTn id="15" presetID="2" presetClass="entr" presetSubtype="6" decel="10000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400" fill="hold"/>
                                        <p:tgtEl>
                                          <p:spTgt spid="7"/>
                                        </p:tgtEl>
                                        <p:attrNameLst>
                                          <p:attrName>ppt_x</p:attrName>
                                        </p:attrNameLst>
                                      </p:cBhvr>
                                      <p:tavLst>
                                        <p:tav tm="0">
                                          <p:val>
                                            <p:strVal val="1+#ppt_w/2"/>
                                          </p:val>
                                        </p:tav>
                                        <p:tav tm="100000">
                                          <p:val>
                                            <p:strVal val="#ppt_x"/>
                                          </p:val>
                                        </p:tav>
                                      </p:tavLst>
                                    </p:anim>
                                    <p:anim calcmode="lin" valueType="num">
                                      <p:cBhvr additive="base">
                                        <p:cTn id="18" dur="400" fill="hold"/>
                                        <p:tgtEl>
                                          <p:spTgt spid="7"/>
                                        </p:tgtEl>
                                        <p:attrNameLst>
                                          <p:attrName>ppt_y</p:attrName>
                                        </p:attrNameLst>
                                      </p:cBhvr>
                                      <p:tavLst>
                                        <p:tav tm="0">
                                          <p:val>
                                            <p:strVal val="1+#ppt_h/2"/>
                                          </p:val>
                                        </p:tav>
                                        <p:tav tm="100000">
                                          <p:val>
                                            <p:strVal val="#ppt_y"/>
                                          </p:val>
                                        </p:tav>
                                      </p:tavLst>
                                    </p:anim>
                                  </p:childTnLst>
                                </p:cTn>
                              </p:par>
                              <p:par>
                                <p:cTn id="19" presetID="2" presetClass="entr" presetSubtype="9" decel="100000" fill="hold" grpId="0" nodeType="withEffect">
                                  <p:stCondLst>
                                    <p:cond delay="15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400" fill="hold"/>
                                        <p:tgtEl>
                                          <p:spTgt spid="9"/>
                                        </p:tgtEl>
                                        <p:attrNameLst>
                                          <p:attrName>ppt_x</p:attrName>
                                        </p:attrNameLst>
                                      </p:cBhvr>
                                      <p:tavLst>
                                        <p:tav tm="0">
                                          <p:val>
                                            <p:strVal val="0-#ppt_w/2"/>
                                          </p:val>
                                        </p:tav>
                                        <p:tav tm="100000">
                                          <p:val>
                                            <p:strVal val="#ppt_x"/>
                                          </p:val>
                                        </p:tav>
                                      </p:tavLst>
                                    </p:anim>
                                    <p:anim calcmode="lin" valueType="num">
                                      <p:cBhvr additive="base">
                                        <p:cTn id="22" dur="400" fill="hold"/>
                                        <p:tgtEl>
                                          <p:spTgt spid="9"/>
                                        </p:tgtEl>
                                        <p:attrNameLst>
                                          <p:attrName>ppt_y</p:attrName>
                                        </p:attrNameLst>
                                      </p:cBhvr>
                                      <p:tavLst>
                                        <p:tav tm="0">
                                          <p:val>
                                            <p:strVal val="0-#ppt_h/2"/>
                                          </p:val>
                                        </p:tav>
                                        <p:tav tm="100000">
                                          <p:val>
                                            <p:strVal val="#ppt_y"/>
                                          </p:val>
                                        </p:tav>
                                      </p:tavLst>
                                    </p:anim>
                                  </p:childTnLst>
                                </p:cTn>
                              </p:par>
                              <p:par>
                                <p:cTn id="23" presetID="2" presetClass="entr" presetSubtype="12" decel="100000" fill="hold" grpId="0" nodeType="withEffect">
                                  <p:stCondLst>
                                    <p:cond delay="30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400" fill="hold"/>
                                        <p:tgtEl>
                                          <p:spTgt spid="8"/>
                                        </p:tgtEl>
                                        <p:attrNameLst>
                                          <p:attrName>ppt_x</p:attrName>
                                        </p:attrNameLst>
                                      </p:cBhvr>
                                      <p:tavLst>
                                        <p:tav tm="0">
                                          <p:val>
                                            <p:strVal val="0-#ppt_w/2"/>
                                          </p:val>
                                        </p:tav>
                                        <p:tav tm="100000">
                                          <p:val>
                                            <p:strVal val="#ppt_x"/>
                                          </p:val>
                                        </p:tav>
                                      </p:tavLst>
                                    </p:anim>
                                    <p:anim calcmode="lin" valueType="num">
                                      <p:cBhvr additive="base">
                                        <p:cTn id="26" dur="400" fill="hold"/>
                                        <p:tgtEl>
                                          <p:spTgt spid="8"/>
                                        </p:tgtEl>
                                        <p:attrNameLst>
                                          <p:attrName>ppt_y</p:attrName>
                                        </p:attrNameLst>
                                      </p:cBhvr>
                                      <p:tavLst>
                                        <p:tav tm="0">
                                          <p:val>
                                            <p:strVal val="1+#ppt_h/2"/>
                                          </p:val>
                                        </p:tav>
                                        <p:tav tm="100000">
                                          <p:val>
                                            <p:strVal val="#ppt_y"/>
                                          </p:val>
                                        </p:tav>
                                      </p:tavLst>
                                    </p:anim>
                                  </p:childTnLst>
                                </p:cTn>
                              </p:par>
                            </p:childTnLst>
                          </p:cTn>
                        </p:par>
                        <p:par>
                          <p:cTn id="27" fill="hold">
                            <p:stCondLst>
                              <p:cond delay="1250"/>
                            </p:stCondLst>
                            <p:childTnLst>
                              <p:par>
                                <p:cTn id="28" presetID="2" presetClass="entr" presetSubtype="1" decel="100000" fill="hold" grpId="0" nodeType="afterEffect">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cBhvr additive="base">
                                        <p:cTn id="30" dur="500" fill="hold"/>
                                        <p:tgtEl>
                                          <p:spTgt spid="13"/>
                                        </p:tgtEl>
                                        <p:attrNameLst>
                                          <p:attrName>ppt_x</p:attrName>
                                        </p:attrNameLst>
                                      </p:cBhvr>
                                      <p:tavLst>
                                        <p:tav tm="0">
                                          <p:val>
                                            <p:strVal val="#ppt_x"/>
                                          </p:val>
                                        </p:tav>
                                        <p:tav tm="100000">
                                          <p:val>
                                            <p:strVal val="#ppt_x"/>
                                          </p:val>
                                        </p:tav>
                                      </p:tavLst>
                                    </p:anim>
                                    <p:anim calcmode="lin" valueType="num">
                                      <p:cBhvr additive="base">
                                        <p:cTn id="31" dur="500" fill="hold"/>
                                        <p:tgtEl>
                                          <p:spTgt spid="13"/>
                                        </p:tgtEl>
                                        <p:attrNameLst>
                                          <p:attrName>ppt_y</p:attrName>
                                        </p:attrNameLst>
                                      </p:cBhvr>
                                      <p:tavLst>
                                        <p:tav tm="0">
                                          <p:val>
                                            <p:strVal val="0-#ppt_h/2"/>
                                          </p:val>
                                        </p:tav>
                                        <p:tav tm="100000">
                                          <p:val>
                                            <p:strVal val="#ppt_y"/>
                                          </p:val>
                                        </p:tav>
                                      </p:tavLst>
                                    </p:anim>
                                  </p:childTnLst>
                                </p:cTn>
                              </p:par>
                            </p:childTnLst>
                          </p:cTn>
                        </p:par>
                        <p:par>
                          <p:cTn id="32" fill="hold">
                            <p:stCondLst>
                              <p:cond delay="1750"/>
                            </p:stCondLst>
                            <p:childTnLst>
                              <p:par>
                                <p:cTn id="33" presetID="10" presetClass="entr" presetSubtype="0" fill="hold" grpId="0" nodeType="afterEffect">
                                  <p:stCondLst>
                                    <p:cond delay="0"/>
                                  </p:stCondLst>
                                  <p:iterate type="lt">
                                    <p:tmPct val="10000"/>
                                  </p:iterate>
                                  <p:childTnLst>
                                    <p:set>
                                      <p:cBhvr>
                                        <p:cTn id="34" dur="1" fill="hold">
                                          <p:stCondLst>
                                            <p:cond delay="0"/>
                                          </p:stCondLst>
                                        </p:cTn>
                                        <p:tgtEl>
                                          <p:spTgt spid="14"/>
                                        </p:tgtEl>
                                        <p:attrNameLst>
                                          <p:attrName>style.visibility</p:attrName>
                                        </p:attrNameLst>
                                      </p:cBhvr>
                                      <p:to>
                                        <p:strVal val="visible"/>
                                      </p:to>
                                    </p:set>
                                    <p:animEffect transition="in" filter="fade">
                                      <p:cBhvr>
                                        <p:cTn id="35" dur="1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3" grpId="0"/>
      <p:bldP spid="14"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605684" y="245727"/>
            <a:ext cx="5256362" cy="452036"/>
          </a:xfrm>
        </p:spPr>
        <p:txBody>
          <a:bodyPr>
            <a:normAutofit/>
          </a:bodyPr>
          <a:lstStyle/>
          <a:p>
            <a:pPr marL="0" indent="0" algn="ctr">
              <a:buNone/>
            </a:pPr>
            <a:r>
              <a:rPr lang="zh-CN" altLang="en-US" dirty="0"/>
              <a:t>任务六 设计思路</a:t>
            </a:r>
          </a:p>
        </p:txBody>
      </p:sp>
      <p:sp>
        <p:nvSpPr>
          <p:cNvPr id="7" name="TextBox 23">
            <a:extLst>
              <a:ext uri="{FF2B5EF4-FFF2-40B4-BE49-F238E27FC236}">
                <a16:creationId xmlns:a16="http://schemas.microsoft.com/office/drawing/2014/main" id="{02C82C4A-4C94-40A4-A543-F49CB9568D41}"/>
              </a:ext>
            </a:extLst>
          </p:cNvPr>
          <p:cNvSpPr txBox="1"/>
          <p:nvPr/>
        </p:nvSpPr>
        <p:spPr>
          <a:xfrm>
            <a:off x="3496376" y="977733"/>
            <a:ext cx="1075623" cy="323165"/>
          </a:xfrm>
          <a:prstGeom prst="rect">
            <a:avLst/>
          </a:prstGeom>
          <a:noFill/>
        </p:spPr>
        <p:txBody>
          <a:bodyPr wrap="square" rtlCol="0">
            <a:spAutoFit/>
          </a:bodyPr>
          <a:lstStyle/>
          <a:p>
            <a:r>
              <a:rPr lang="en-US" altLang="zh-CN" sz="1500" b="1" dirty="0">
                <a:solidFill>
                  <a:schemeClr val="bg1">
                    <a:lumMod val="95000"/>
                  </a:schemeClr>
                </a:solidFill>
                <a:latin typeface="+mn-ea"/>
                <a:cs typeface="Open Sans" panose="020B0606030504020204" pitchFamily="34" charset="0"/>
              </a:rPr>
              <a:t>relation</a:t>
            </a:r>
            <a:endParaRPr lang="en-US" sz="1500" b="1" dirty="0">
              <a:solidFill>
                <a:schemeClr val="bg1">
                  <a:lumMod val="95000"/>
                </a:schemeClr>
              </a:solidFill>
              <a:latin typeface="+mn-ea"/>
              <a:cs typeface="Open Sans" panose="020B0606030504020204" pitchFamily="34" charset="0"/>
            </a:endParaRPr>
          </a:p>
        </p:txBody>
      </p:sp>
      <p:pic>
        <p:nvPicPr>
          <p:cNvPr id="4" name="图片 3">
            <a:extLst>
              <a:ext uri="{FF2B5EF4-FFF2-40B4-BE49-F238E27FC236}">
                <a16:creationId xmlns:a16="http://schemas.microsoft.com/office/drawing/2014/main" id="{7F15A1CD-444C-4497-B0D3-0142BD641D2C}"/>
              </a:ext>
            </a:extLst>
          </p:cNvPr>
          <p:cNvPicPr>
            <a:picLocks noChangeAspect="1"/>
          </p:cNvPicPr>
          <p:nvPr/>
        </p:nvPicPr>
        <p:blipFill>
          <a:blip r:embed="rId3"/>
          <a:stretch>
            <a:fillRect/>
          </a:stretch>
        </p:blipFill>
        <p:spPr>
          <a:xfrm>
            <a:off x="490138" y="943848"/>
            <a:ext cx="8163721" cy="2074945"/>
          </a:xfrm>
          <a:prstGeom prst="rect">
            <a:avLst/>
          </a:prstGeom>
        </p:spPr>
      </p:pic>
      <p:pic>
        <p:nvPicPr>
          <p:cNvPr id="5" name="图片 4">
            <a:extLst>
              <a:ext uri="{FF2B5EF4-FFF2-40B4-BE49-F238E27FC236}">
                <a16:creationId xmlns:a16="http://schemas.microsoft.com/office/drawing/2014/main" id="{8640BFA9-9A6B-442B-A06E-68190FAD69D5}"/>
              </a:ext>
            </a:extLst>
          </p:cNvPr>
          <p:cNvPicPr>
            <a:picLocks noChangeAspect="1"/>
          </p:cNvPicPr>
          <p:nvPr/>
        </p:nvPicPr>
        <p:blipFill>
          <a:blip r:embed="rId4"/>
          <a:stretch>
            <a:fillRect/>
          </a:stretch>
        </p:blipFill>
        <p:spPr>
          <a:xfrm>
            <a:off x="490138" y="3149549"/>
            <a:ext cx="3007814" cy="1748224"/>
          </a:xfrm>
          <a:prstGeom prst="rect">
            <a:avLst/>
          </a:prstGeom>
        </p:spPr>
      </p:pic>
      <p:sp>
        <p:nvSpPr>
          <p:cNvPr id="10" name="淘宝网chenying0907出品 10">
            <a:extLst>
              <a:ext uri="{FF2B5EF4-FFF2-40B4-BE49-F238E27FC236}">
                <a16:creationId xmlns:a16="http://schemas.microsoft.com/office/drawing/2014/main" id="{07686B29-6676-4396-AD0A-5D6D2BAABADF}"/>
              </a:ext>
            </a:extLst>
          </p:cNvPr>
          <p:cNvSpPr txBox="1"/>
          <p:nvPr/>
        </p:nvSpPr>
        <p:spPr>
          <a:xfrm>
            <a:off x="3614810" y="4597691"/>
            <a:ext cx="4685740" cy="300082"/>
          </a:xfrm>
          <a:prstGeom prst="rect">
            <a:avLst/>
          </a:prstGeom>
          <a:noFill/>
        </p:spPr>
        <p:txBody>
          <a:bodyPr wrap="square" rtlCol="0">
            <a:spAutoFit/>
          </a:bodyPr>
          <a:lstStyle/>
          <a:p>
            <a:r>
              <a:rPr lang="en-US" altLang="zh-CN" dirty="0"/>
              <a:t>Gephi</a:t>
            </a:r>
            <a:r>
              <a:rPr lang="zh-CN" altLang="en-US" dirty="0"/>
              <a:t>的结果，很不直观，几乎得不到有效结论</a:t>
            </a:r>
            <a:endParaRPr lang="en-US" altLang="zh-CN" dirty="0"/>
          </a:p>
        </p:txBody>
      </p:sp>
    </p:spTree>
    <p:extLst>
      <p:ext uri="{BB962C8B-B14F-4D97-AF65-F5344CB8AC3E}">
        <p14:creationId xmlns:p14="http://schemas.microsoft.com/office/powerpoint/2010/main" val="741641603"/>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605684" y="245727"/>
            <a:ext cx="5256362" cy="452036"/>
          </a:xfrm>
        </p:spPr>
        <p:txBody>
          <a:bodyPr>
            <a:normAutofit/>
          </a:bodyPr>
          <a:lstStyle/>
          <a:p>
            <a:pPr marL="0" indent="0" algn="ctr">
              <a:buNone/>
            </a:pPr>
            <a:r>
              <a:rPr lang="zh-CN" altLang="en-US" dirty="0"/>
              <a:t>任务六设计思路</a:t>
            </a:r>
          </a:p>
        </p:txBody>
      </p:sp>
      <p:sp>
        <p:nvSpPr>
          <p:cNvPr id="7" name="TextBox 23">
            <a:extLst>
              <a:ext uri="{FF2B5EF4-FFF2-40B4-BE49-F238E27FC236}">
                <a16:creationId xmlns:a16="http://schemas.microsoft.com/office/drawing/2014/main" id="{02C82C4A-4C94-40A4-A543-F49CB9568D41}"/>
              </a:ext>
            </a:extLst>
          </p:cNvPr>
          <p:cNvSpPr txBox="1"/>
          <p:nvPr/>
        </p:nvSpPr>
        <p:spPr>
          <a:xfrm>
            <a:off x="3496376" y="977733"/>
            <a:ext cx="1075623" cy="323165"/>
          </a:xfrm>
          <a:prstGeom prst="rect">
            <a:avLst/>
          </a:prstGeom>
          <a:noFill/>
        </p:spPr>
        <p:txBody>
          <a:bodyPr wrap="square" rtlCol="0">
            <a:spAutoFit/>
          </a:bodyPr>
          <a:lstStyle/>
          <a:p>
            <a:r>
              <a:rPr lang="en-US" altLang="zh-CN" sz="1500" b="1" dirty="0">
                <a:solidFill>
                  <a:schemeClr val="bg1">
                    <a:lumMod val="95000"/>
                  </a:schemeClr>
                </a:solidFill>
                <a:latin typeface="+mn-ea"/>
                <a:cs typeface="Open Sans" panose="020B0606030504020204" pitchFamily="34" charset="0"/>
              </a:rPr>
              <a:t>relation</a:t>
            </a:r>
            <a:endParaRPr lang="en-US" sz="1500" b="1" dirty="0">
              <a:solidFill>
                <a:schemeClr val="bg1">
                  <a:lumMod val="95000"/>
                </a:schemeClr>
              </a:solidFill>
              <a:latin typeface="+mn-ea"/>
              <a:cs typeface="Open Sans" panose="020B0606030504020204" pitchFamily="34" charset="0"/>
            </a:endParaRPr>
          </a:p>
        </p:txBody>
      </p:sp>
      <p:pic>
        <p:nvPicPr>
          <p:cNvPr id="3" name="图片 2">
            <a:extLst>
              <a:ext uri="{FF2B5EF4-FFF2-40B4-BE49-F238E27FC236}">
                <a16:creationId xmlns:a16="http://schemas.microsoft.com/office/drawing/2014/main" id="{34319734-316E-4A2B-A840-B8808474AAD2}"/>
              </a:ext>
            </a:extLst>
          </p:cNvPr>
          <p:cNvPicPr>
            <a:picLocks noChangeAspect="1"/>
          </p:cNvPicPr>
          <p:nvPr/>
        </p:nvPicPr>
        <p:blipFill>
          <a:blip r:embed="rId3"/>
          <a:stretch>
            <a:fillRect/>
          </a:stretch>
        </p:blipFill>
        <p:spPr>
          <a:xfrm>
            <a:off x="1008507" y="963174"/>
            <a:ext cx="7126983" cy="4180326"/>
          </a:xfrm>
          <a:prstGeom prst="rect">
            <a:avLst/>
          </a:prstGeom>
        </p:spPr>
      </p:pic>
    </p:spTree>
    <p:extLst>
      <p:ext uri="{BB962C8B-B14F-4D97-AF65-F5344CB8AC3E}">
        <p14:creationId xmlns:p14="http://schemas.microsoft.com/office/powerpoint/2010/main" val="2718864800"/>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605684" y="245727"/>
            <a:ext cx="5256362" cy="452036"/>
          </a:xfrm>
        </p:spPr>
        <p:txBody>
          <a:bodyPr>
            <a:normAutofit/>
          </a:bodyPr>
          <a:lstStyle/>
          <a:p>
            <a:pPr marL="0" indent="0" algn="ctr">
              <a:buNone/>
            </a:pPr>
            <a:r>
              <a:rPr lang="zh-CN" altLang="en-US" dirty="0"/>
              <a:t>任务六设计效果</a:t>
            </a:r>
          </a:p>
        </p:txBody>
      </p:sp>
      <p:sp>
        <p:nvSpPr>
          <p:cNvPr id="7" name="TextBox 23">
            <a:extLst>
              <a:ext uri="{FF2B5EF4-FFF2-40B4-BE49-F238E27FC236}">
                <a16:creationId xmlns:a16="http://schemas.microsoft.com/office/drawing/2014/main" id="{02C82C4A-4C94-40A4-A543-F49CB9568D41}"/>
              </a:ext>
            </a:extLst>
          </p:cNvPr>
          <p:cNvSpPr txBox="1"/>
          <p:nvPr/>
        </p:nvSpPr>
        <p:spPr>
          <a:xfrm>
            <a:off x="3496376" y="977733"/>
            <a:ext cx="1075623" cy="323165"/>
          </a:xfrm>
          <a:prstGeom prst="rect">
            <a:avLst/>
          </a:prstGeom>
          <a:noFill/>
        </p:spPr>
        <p:txBody>
          <a:bodyPr wrap="square" rtlCol="0">
            <a:spAutoFit/>
          </a:bodyPr>
          <a:lstStyle/>
          <a:p>
            <a:r>
              <a:rPr lang="en-US" altLang="zh-CN" sz="1500" b="1" dirty="0">
                <a:solidFill>
                  <a:schemeClr val="bg1">
                    <a:lumMod val="95000"/>
                  </a:schemeClr>
                </a:solidFill>
                <a:latin typeface="+mn-ea"/>
                <a:cs typeface="Open Sans" panose="020B0606030504020204" pitchFamily="34" charset="0"/>
              </a:rPr>
              <a:t>relation</a:t>
            </a:r>
            <a:endParaRPr lang="en-US" sz="1500" b="1" dirty="0">
              <a:solidFill>
                <a:schemeClr val="bg1">
                  <a:lumMod val="95000"/>
                </a:schemeClr>
              </a:solidFill>
              <a:latin typeface="+mn-ea"/>
              <a:cs typeface="Open Sans" panose="020B0606030504020204" pitchFamily="34" charset="0"/>
            </a:endParaRPr>
          </a:p>
        </p:txBody>
      </p:sp>
      <p:pic>
        <p:nvPicPr>
          <p:cNvPr id="5" name="图片 4">
            <a:extLst>
              <a:ext uri="{FF2B5EF4-FFF2-40B4-BE49-F238E27FC236}">
                <a16:creationId xmlns:a16="http://schemas.microsoft.com/office/drawing/2014/main" id="{7E7B8551-C10D-4934-AF81-84DB9DE0297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8526" y="1192336"/>
            <a:ext cx="3200831" cy="2650267"/>
          </a:xfrm>
          <a:prstGeom prst="rect">
            <a:avLst/>
          </a:prstGeom>
        </p:spPr>
      </p:pic>
      <p:pic>
        <p:nvPicPr>
          <p:cNvPr id="8" name="图片 7">
            <a:extLst>
              <a:ext uri="{FF2B5EF4-FFF2-40B4-BE49-F238E27FC236}">
                <a16:creationId xmlns:a16="http://schemas.microsoft.com/office/drawing/2014/main" id="{47B2B9DE-C569-470C-BBC3-D7448270FED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19650" y="1192336"/>
            <a:ext cx="3011667" cy="2650267"/>
          </a:xfrm>
          <a:prstGeom prst="rect">
            <a:avLst/>
          </a:prstGeom>
        </p:spPr>
      </p:pic>
    </p:spTree>
    <p:extLst>
      <p:ext uri="{BB962C8B-B14F-4D97-AF65-F5344CB8AC3E}">
        <p14:creationId xmlns:p14="http://schemas.microsoft.com/office/powerpoint/2010/main" val="3657132225"/>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605684" y="245727"/>
            <a:ext cx="5256362" cy="452036"/>
          </a:xfrm>
        </p:spPr>
        <p:txBody>
          <a:bodyPr>
            <a:normAutofit/>
          </a:bodyPr>
          <a:lstStyle/>
          <a:p>
            <a:pPr marL="0" indent="0" algn="ctr">
              <a:buNone/>
            </a:pPr>
            <a:r>
              <a:rPr lang="zh-CN" altLang="en-US" dirty="0"/>
              <a:t>任务六设计思路</a:t>
            </a:r>
          </a:p>
        </p:txBody>
      </p:sp>
      <p:sp>
        <p:nvSpPr>
          <p:cNvPr id="6" name="Rectangle 22">
            <a:extLst>
              <a:ext uri="{FF2B5EF4-FFF2-40B4-BE49-F238E27FC236}">
                <a16:creationId xmlns:a16="http://schemas.microsoft.com/office/drawing/2014/main" id="{BAC0D40D-4D2A-4451-9748-65DCD1BD1A37}"/>
              </a:ext>
            </a:extLst>
          </p:cNvPr>
          <p:cNvSpPr/>
          <p:nvPr/>
        </p:nvSpPr>
        <p:spPr>
          <a:xfrm>
            <a:off x="3477244" y="912518"/>
            <a:ext cx="1199951"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7" name="TextBox 23">
            <a:extLst>
              <a:ext uri="{FF2B5EF4-FFF2-40B4-BE49-F238E27FC236}">
                <a16:creationId xmlns:a16="http://schemas.microsoft.com/office/drawing/2014/main" id="{02C82C4A-4C94-40A4-A543-F49CB9568D41}"/>
              </a:ext>
            </a:extLst>
          </p:cNvPr>
          <p:cNvSpPr txBox="1"/>
          <p:nvPr/>
        </p:nvSpPr>
        <p:spPr>
          <a:xfrm>
            <a:off x="3496376" y="977733"/>
            <a:ext cx="1075623" cy="323165"/>
          </a:xfrm>
          <a:prstGeom prst="rect">
            <a:avLst/>
          </a:prstGeom>
          <a:noFill/>
        </p:spPr>
        <p:txBody>
          <a:bodyPr wrap="square" rtlCol="0">
            <a:spAutoFit/>
          </a:bodyPr>
          <a:lstStyle/>
          <a:p>
            <a:r>
              <a:rPr lang="en-US" altLang="zh-CN" sz="1500" b="1" dirty="0">
                <a:solidFill>
                  <a:schemeClr val="bg1">
                    <a:lumMod val="95000"/>
                  </a:schemeClr>
                </a:solidFill>
                <a:latin typeface="+mn-ea"/>
                <a:cs typeface="Open Sans" panose="020B0606030504020204" pitchFamily="34" charset="0"/>
              </a:rPr>
              <a:t>relation</a:t>
            </a:r>
            <a:endParaRPr lang="en-US" sz="1500" b="1" dirty="0">
              <a:solidFill>
                <a:schemeClr val="bg1">
                  <a:lumMod val="95000"/>
                </a:schemeClr>
              </a:solidFill>
              <a:latin typeface="+mn-ea"/>
              <a:cs typeface="Open Sans" panose="020B0606030504020204" pitchFamily="34" charset="0"/>
            </a:endParaRPr>
          </a:p>
        </p:txBody>
      </p:sp>
      <p:pic>
        <p:nvPicPr>
          <p:cNvPr id="3" name="图片 2">
            <a:extLst>
              <a:ext uri="{FF2B5EF4-FFF2-40B4-BE49-F238E27FC236}">
                <a16:creationId xmlns:a16="http://schemas.microsoft.com/office/drawing/2014/main" id="{BC8B57BD-F472-4CE3-8BB5-3C97ED3B085F}"/>
              </a:ext>
            </a:extLst>
          </p:cNvPr>
          <p:cNvPicPr>
            <a:picLocks noChangeAspect="1"/>
          </p:cNvPicPr>
          <p:nvPr/>
        </p:nvPicPr>
        <p:blipFill>
          <a:blip r:embed="rId3"/>
          <a:stretch>
            <a:fillRect/>
          </a:stretch>
        </p:blipFill>
        <p:spPr>
          <a:xfrm>
            <a:off x="556606" y="912518"/>
            <a:ext cx="2098155" cy="2656835"/>
          </a:xfrm>
          <a:prstGeom prst="rect">
            <a:avLst/>
          </a:prstGeom>
        </p:spPr>
      </p:pic>
      <p:pic>
        <p:nvPicPr>
          <p:cNvPr id="4" name="图片 3">
            <a:extLst>
              <a:ext uri="{FF2B5EF4-FFF2-40B4-BE49-F238E27FC236}">
                <a16:creationId xmlns:a16="http://schemas.microsoft.com/office/drawing/2014/main" id="{327A668F-1AB9-4D51-B564-2080FF36D280}"/>
              </a:ext>
            </a:extLst>
          </p:cNvPr>
          <p:cNvPicPr>
            <a:picLocks noChangeAspect="1"/>
          </p:cNvPicPr>
          <p:nvPr/>
        </p:nvPicPr>
        <p:blipFill>
          <a:blip r:embed="rId4"/>
          <a:stretch>
            <a:fillRect/>
          </a:stretch>
        </p:blipFill>
        <p:spPr>
          <a:xfrm>
            <a:off x="3477244" y="1523035"/>
            <a:ext cx="5256362" cy="595721"/>
          </a:xfrm>
          <a:prstGeom prst="rect">
            <a:avLst/>
          </a:prstGeom>
        </p:spPr>
      </p:pic>
      <p:pic>
        <p:nvPicPr>
          <p:cNvPr id="5" name="图片 4">
            <a:extLst>
              <a:ext uri="{FF2B5EF4-FFF2-40B4-BE49-F238E27FC236}">
                <a16:creationId xmlns:a16="http://schemas.microsoft.com/office/drawing/2014/main" id="{6BE3A35D-EE9C-4D0C-9B1E-87F0A8F01051}"/>
              </a:ext>
            </a:extLst>
          </p:cNvPr>
          <p:cNvPicPr>
            <a:picLocks noChangeAspect="1"/>
          </p:cNvPicPr>
          <p:nvPr/>
        </p:nvPicPr>
        <p:blipFill>
          <a:blip r:embed="rId5"/>
          <a:stretch>
            <a:fillRect/>
          </a:stretch>
        </p:blipFill>
        <p:spPr>
          <a:xfrm>
            <a:off x="3477244" y="2240935"/>
            <a:ext cx="3673526" cy="2277907"/>
          </a:xfrm>
          <a:prstGeom prst="rect">
            <a:avLst/>
          </a:prstGeom>
        </p:spPr>
      </p:pic>
    </p:spTree>
    <p:extLst>
      <p:ext uri="{BB962C8B-B14F-4D97-AF65-F5344CB8AC3E}">
        <p14:creationId xmlns:p14="http://schemas.microsoft.com/office/powerpoint/2010/main" val="2252083697"/>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605684" y="245727"/>
            <a:ext cx="5256362" cy="452036"/>
          </a:xfrm>
        </p:spPr>
        <p:txBody>
          <a:bodyPr>
            <a:normAutofit/>
          </a:bodyPr>
          <a:lstStyle/>
          <a:p>
            <a:pPr marL="0" indent="0" algn="ctr">
              <a:buNone/>
            </a:pPr>
            <a:r>
              <a:rPr lang="zh-CN" altLang="en-US" dirty="0"/>
              <a:t>任务六设计思路</a:t>
            </a:r>
          </a:p>
        </p:txBody>
      </p:sp>
      <p:sp>
        <p:nvSpPr>
          <p:cNvPr id="6" name="Rectangle 22">
            <a:extLst>
              <a:ext uri="{FF2B5EF4-FFF2-40B4-BE49-F238E27FC236}">
                <a16:creationId xmlns:a16="http://schemas.microsoft.com/office/drawing/2014/main" id="{BAC0D40D-4D2A-4451-9748-65DCD1BD1A37}"/>
              </a:ext>
            </a:extLst>
          </p:cNvPr>
          <p:cNvSpPr/>
          <p:nvPr/>
        </p:nvSpPr>
        <p:spPr>
          <a:xfrm>
            <a:off x="3477244" y="912518"/>
            <a:ext cx="1199951"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7" name="TextBox 23">
            <a:extLst>
              <a:ext uri="{FF2B5EF4-FFF2-40B4-BE49-F238E27FC236}">
                <a16:creationId xmlns:a16="http://schemas.microsoft.com/office/drawing/2014/main" id="{02C82C4A-4C94-40A4-A543-F49CB9568D41}"/>
              </a:ext>
            </a:extLst>
          </p:cNvPr>
          <p:cNvSpPr txBox="1"/>
          <p:nvPr/>
        </p:nvSpPr>
        <p:spPr>
          <a:xfrm>
            <a:off x="3496376" y="977733"/>
            <a:ext cx="1075623" cy="553998"/>
          </a:xfrm>
          <a:prstGeom prst="rect">
            <a:avLst/>
          </a:prstGeom>
          <a:noFill/>
        </p:spPr>
        <p:txBody>
          <a:bodyPr wrap="square" rtlCol="0">
            <a:spAutoFit/>
          </a:bodyPr>
          <a:lstStyle/>
          <a:p>
            <a:r>
              <a:rPr lang="en-US" sz="1500" b="1" dirty="0" err="1">
                <a:solidFill>
                  <a:schemeClr val="bg1">
                    <a:lumMod val="95000"/>
                  </a:schemeClr>
                </a:solidFill>
                <a:latin typeface="+mn-ea"/>
                <a:cs typeface="Open Sans" panose="020B0606030504020204" pitchFamily="34" charset="0"/>
              </a:rPr>
              <a:t>sigfig</a:t>
            </a:r>
            <a:endParaRPr lang="en-US" sz="1500" b="1" dirty="0">
              <a:solidFill>
                <a:schemeClr val="bg1">
                  <a:lumMod val="95000"/>
                </a:schemeClr>
              </a:solidFill>
              <a:latin typeface="+mn-ea"/>
              <a:cs typeface="Open Sans" panose="020B0606030504020204" pitchFamily="34" charset="0"/>
            </a:endParaRPr>
          </a:p>
          <a:p>
            <a:endParaRPr lang="en-US" sz="1500" b="1" dirty="0">
              <a:solidFill>
                <a:schemeClr val="bg1">
                  <a:lumMod val="95000"/>
                </a:schemeClr>
              </a:solidFill>
              <a:latin typeface="+mn-ea"/>
              <a:cs typeface="Open Sans" panose="020B0606030504020204" pitchFamily="34" charset="0"/>
            </a:endParaRPr>
          </a:p>
        </p:txBody>
      </p:sp>
      <p:pic>
        <p:nvPicPr>
          <p:cNvPr id="3" name="图片 2">
            <a:extLst>
              <a:ext uri="{FF2B5EF4-FFF2-40B4-BE49-F238E27FC236}">
                <a16:creationId xmlns:a16="http://schemas.microsoft.com/office/drawing/2014/main" id="{BC8B57BD-F472-4CE3-8BB5-3C97ED3B085F}"/>
              </a:ext>
            </a:extLst>
          </p:cNvPr>
          <p:cNvPicPr>
            <a:picLocks noChangeAspect="1"/>
          </p:cNvPicPr>
          <p:nvPr/>
        </p:nvPicPr>
        <p:blipFill>
          <a:blip r:embed="rId3"/>
          <a:stretch>
            <a:fillRect/>
          </a:stretch>
        </p:blipFill>
        <p:spPr>
          <a:xfrm>
            <a:off x="556606" y="912518"/>
            <a:ext cx="2098155" cy="2656835"/>
          </a:xfrm>
          <a:prstGeom prst="rect">
            <a:avLst/>
          </a:prstGeom>
        </p:spPr>
      </p:pic>
      <p:pic>
        <p:nvPicPr>
          <p:cNvPr id="8" name="图片 7">
            <a:extLst>
              <a:ext uri="{FF2B5EF4-FFF2-40B4-BE49-F238E27FC236}">
                <a16:creationId xmlns:a16="http://schemas.microsoft.com/office/drawing/2014/main" id="{24289DB0-0C5C-4BAB-A361-402F5566D9ED}"/>
              </a:ext>
            </a:extLst>
          </p:cNvPr>
          <p:cNvPicPr>
            <a:picLocks noChangeAspect="1"/>
          </p:cNvPicPr>
          <p:nvPr/>
        </p:nvPicPr>
        <p:blipFill>
          <a:blip r:embed="rId4"/>
          <a:stretch>
            <a:fillRect/>
          </a:stretch>
        </p:blipFill>
        <p:spPr>
          <a:xfrm>
            <a:off x="3479785" y="1604172"/>
            <a:ext cx="5072064" cy="1818555"/>
          </a:xfrm>
          <a:prstGeom prst="rect">
            <a:avLst/>
          </a:prstGeom>
        </p:spPr>
      </p:pic>
    </p:spTree>
    <p:extLst>
      <p:ext uri="{BB962C8B-B14F-4D97-AF65-F5344CB8AC3E}">
        <p14:creationId xmlns:p14="http://schemas.microsoft.com/office/powerpoint/2010/main" val="2394296441"/>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605684" y="245727"/>
            <a:ext cx="5256362" cy="452036"/>
          </a:xfrm>
        </p:spPr>
        <p:txBody>
          <a:bodyPr>
            <a:normAutofit/>
          </a:bodyPr>
          <a:lstStyle/>
          <a:p>
            <a:pPr marL="0" indent="0" algn="ctr">
              <a:buNone/>
            </a:pPr>
            <a:r>
              <a:rPr lang="zh-CN" altLang="en-US" dirty="0"/>
              <a:t>任务六设计思路</a:t>
            </a:r>
          </a:p>
        </p:txBody>
      </p:sp>
      <p:sp>
        <p:nvSpPr>
          <p:cNvPr id="6" name="Rectangle 22">
            <a:extLst>
              <a:ext uri="{FF2B5EF4-FFF2-40B4-BE49-F238E27FC236}">
                <a16:creationId xmlns:a16="http://schemas.microsoft.com/office/drawing/2014/main" id="{BAC0D40D-4D2A-4451-9748-65DCD1BD1A37}"/>
              </a:ext>
            </a:extLst>
          </p:cNvPr>
          <p:cNvSpPr/>
          <p:nvPr/>
        </p:nvSpPr>
        <p:spPr>
          <a:xfrm>
            <a:off x="3477244" y="912518"/>
            <a:ext cx="1199951"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7" name="TextBox 23">
            <a:extLst>
              <a:ext uri="{FF2B5EF4-FFF2-40B4-BE49-F238E27FC236}">
                <a16:creationId xmlns:a16="http://schemas.microsoft.com/office/drawing/2014/main" id="{02C82C4A-4C94-40A4-A543-F49CB9568D41}"/>
              </a:ext>
            </a:extLst>
          </p:cNvPr>
          <p:cNvSpPr txBox="1"/>
          <p:nvPr/>
        </p:nvSpPr>
        <p:spPr>
          <a:xfrm>
            <a:off x="3496376" y="977733"/>
            <a:ext cx="1075623" cy="553998"/>
          </a:xfrm>
          <a:prstGeom prst="rect">
            <a:avLst/>
          </a:prstGeom>
          <a:noFill/>
        </p:spPr>
        <p:txBody>
          <a:bodyPr wrap="square" rtlCol="0">
            <a:spAutoFit/>
          </a:bodyPr>
          <a:lstStyle/>
          <a:p>
            <a:r>
              <a:rPr lang="en-US" sz="1500" b="1" dirty="0" err="1">
                <a:solidFill>
                  <a:schemeClr val="bg1">
                    <a:lumMod val="95000"/>
                  </a:schemeClr>
                </a:solidFill>
                <a:latin typeface="+mn-ea"/>
                <a:cs typeface="Open Sans" panose="020B0606030504020204" pitchFamily="34" charset="0"/>
              </a:rPr>
              <a:t>sigfig</a:t>
            </a:r>
            <a:endParaRPr lang="en-US" sz="1500" b="1" dirty="0">
              <a:solidFill>
                <a:schemeClr val="bg1">
                  <a:lumMod val="95000"/>
                </a:schemeClr>
              </a:solidFill>
              <a:latin typeface="+mn-ea"/>
              <a:cs typeface="Open Sans" panose="020B0606030504020204" pitchFamily="34" charset="0"/>
            </a:endParaRPr>
          </a:p>
          <a:p>
            <a:endParaRPr lang="en-US" sz="1500" b="1" dirty="0">
              <a:solidFill>
                <a:schemeClr val="bg1">
                  <a:lumMod val="95000"/>
                </a:schemeClr>
              </a:solidFill>
              <a:latin typeface="+mn-ea"/>
              <a:cs typeface="Open Sans" panose="020B0606030504020204" pitchFamily="34" charset="0"/>
            </a:endParaRPr>
          </a:p>
        </p:txBody>
      </p:sp>
      <p:pic>
        <p:nvPicPr>
          <p:cNvPr id="3" name="图片 2">
            <a:extLst>
              <a:ext uri="{FF2B5EF4-FFF2-40B4-BE49-F238E27FC236}">
                <a16:creationId xmlns:a16="http://schemas.microsoft.com/office/drawing/2014/main" id="{BC8B57BD-F472-4CE3-8BB5-3C97ED3B085F}"/>
              </a:ext>
            </a:extLst>
          </p:cNvPr>
          <p:cNvPicPr>
            <a:picLocks noChangeAspect="1"/>
          </p:cNvPicPr>
          <p:nvPr/>
        </p:nvPicPr>
        <p:blipFill>
          <a:blip r:embed="rId3"/>
          <a:stretch>
            <a:fillRect/>
          </a:stretch>
        </p:blipFill>
        <p:spPr>
          <a:xfrm>
            <a:off x="556606" y="912518"/>
            <a:ext cx="2098155" cy="2656835"/>
          </a:xfrm>
          <a:prstGeom prst="rect">
            <a:avLst/>
          </a:prstGeom>
        </p:spPr>
      </p:pic>
      <p:pic>
        <p:nvPicPr>
          <p:cNvPr id="4" name="图片 3">
            <a:extLst>
              <a:ext uri="{FF2B5EF4-FFF2-40B4-BE49-F238E27FC236}">
                <a16:creationId xmlns:a16="http://schemas.microsoft.com/office/drawing/2014/main" id="{ECEBB9C3-3F19-479E-B46E-347E76E67462}"/>
              </a:ext>
            </a:extLst>
          </p:cNvPr>
          <p:cNvPicPr>
            <a:picLocks noChangeAspect="1"/>
          </p:cNvPicPr>
          <p:nvPr/>
        </p:nvPicPr>
        <p:blipFill>
          <a:blip r:embed="rId4"/>
          <a:stretch>
            <a:fillRect/>
          </a:stretch>
        </p:blipFill>
        <p:spPr>
          <a:xfrm>
            <a:off x="3477244" y="1531731"/>
            <a:ext cx="5469599" cy="784701"/>
          </a:xfrm>
          <a:prstGeom prst="rect">
            <a:avLst/>
          </a:prstGeom>
        </p:spPr>
      </p:pic>
    </p:spTree>
    <p:extLst>
      <p:ext uri="{BB962C8B-B14F-4D97-AF65-F5344CB8AC3E}">
        <p14:creationId xmlns:p14="http://schemas.microsoft.com/office/powerpoint/2010/main" val="833792117"/>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605684" y="245727"/>
            <a:ext cx="5256362" cy="452036"/>
          </a:xfrm>
        </p:spPr>
        <p:txBody>
          <a:bodyPr>
            <a:normAutofit/>
          </a:bodyPr>
          <a:lstStyle/>
          <a:p>
            <a:pPr marL="0" indent="0" algn="ctr">
              <a:buNone/>
            </a:pPr>
            <a:r>
              <a:rPr lang="zh-CN" altLang="en-US" dirty="0"/>
              <a:t>任务六设计思路</a:t>
            </a:r>
          </a:p>
        </p:txBody>
      </p:sp>
      <p:sp>
        <p:nvSpPr>
          <p:cNvPr id="6" name="Rectangle 22">
            <a:extLst>
              <a:ext uri="{FF2B5EF4-FFF2-40B4-BE49-F238E27FC236}">
                <a16:creationId xmlns:a16="http://schemas.microsoft.com/office/drawing/2014/main" id="{BAC0D40D-4D2A-4451-9748-65DCD1BD1A37}"/>
              </a:ext>
            </a:extLst>
          </p:cNvPr>
          <p:cNvSpPr/>
          <p:nvPr/>
        </p:nvSpPr>
        <p:spPr>
          <a:xfrm>
            <a:off x="3477244" y="912518"/>
            <a:ext cx="1199951"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7" name="TextBox 23">
            <a:extLst>
              <a:ext uri="{FF2B5EF4-FFF2-40B4-BE49-F238E27FC236}">
                <a16:creationId xmlns:a16="http://schemas.microsoft.com/office/drawing/2014/main" id="{02C82C4A-4C94-40A4-A543-F49CB9568D41}"/>
              </a:ext>
            </a:extLst>
          </p:cNvPr>
          <p:cNvSpPr txBox="1"/>
          <p:nvPr/>
        </p:nvSpPr>
        <p:spPr>
          <a:xfrm>
            <a:off x="3496376" y="977733"/>
            <a:ext cx="1075623" cy="553998"/>
          </a:xfrm>
          <a:prstGeom prst="rect">
            <a:avLst/>
          </a:prstGeom>
          <a:noFill/>
        </p:spPr>
        <p:txBody>
          <a:bodyPr wrap="square" rtlCol="0">
            <a:spAutoFit/>
          </a:bodyPr>
          <a:lstStyle/>
          <a:p>
            <a:r>
              <a:rPr lang="en-US" sz="1500" b="1" dirty="0" err="1">
                <a:solidFill>
                  <a:schemeClr val="bg1">
                    <a:lumMod val="95000"/>
                  </a:schemeClr>
                </a:solidFill>
                <a:latin typeface="+mn-ea"/>
                <a:cs typeface="Open Sans" panose="020B0606030504020204" pitchFamily="34" charset="0"/>
              </a:rPr>
              <a:t>sigfig</a:t>
            </a:r>
            <a:endParaRPr lang="en-US" sz="1500" b="1" dirty="0">
              <a:solidFill>
                <a:schemeClr val="bg1">
                  <a:lumMod val="95000"/>
                </a:schemeClr>
              </a:solidFill>
              <a:latin typeface="+mn-ea"/>
              <a:cs typeface="Open Sans" panose="020B0606030504020204" pitchFamily="34" charset="0"/>
            </a:endParaRPr>
          </a:p>
          <a:p>
            <a:endParaRPr lang="en-US" sz="1500" b="1" dirty="0">
              <a:solidFill>
                <a:schemeClr val="bg1">
                  <a:lumMod val="95000"/>
                </a:schemeClr>
              </a:solidFill>
              <a:latin typeface="+mn-ea"/>
              <a:cs typeface="Open Sans" panose="020B0606030504020204" pitchFamily="34" charset="0"/>
            </a:endParaRPr>
          </a:p>
        </p:txBody>
      </p:sp>
      <p:pic>
        <p:nvPicPr>
          <p:cNvPr id="3" name="图片 2">
            <a:extLst>
              <a:ext uri="{FF2B5EF4-FFF2-40B4-BE49-F238E27FC236}">
                <a16:creationId xmlns:a16="http://schemas.microsoft.com/office/drawing/2014/main" id="{BC8B57BD-F472-4CE3-8BB5-3C97ED3B085F}"/>
              </a:ext>
            </a:extLst>
          </p:cNvPr>
          <p:cNvPicPr>
            <a:picLocks noChangeAspect="1"/>
          </p:cNvPicPr>
          <p:nvPr/>
        </p:nvPicPr>
        <p:blipFill>
          <a:blip r:embed="rId3"/>
          <a:stretch>
            <a:fillRect/>
          </a:stretch>
        </p:blipFill>
        <p:spPr>
          <a:xfrm>
            <a:off x="556606" y="912518"/>
            <a:ext cx="2098155" cy="2656835"/>
          </a:xfrm>
          <a:prstGeom prst="rect">
            <a:avLst/>
          </a:prstGeom>
        </p:spPr>
      </p:pic>
      <p:pic>
        <p:nvPicPr>
          <p:cNvPr id="5" name="图片 4">
            <a:extLst>
              <a:ext uri="{FF2B5EF4-FFF2-40B4-BE49-F238E27FC236}">
                <a16:creationId xmlns:a16="http://schemas.microsoft.com/office/drawing/2014/main" id="{A7E7CCAE-3BEE-47EF-AA53-0523129C08DD}"/>
              </a:ext>
            </a:extLst>
          </p:cNvPr>
          <p:cNvPicPr>
            <a:picLocks noChangeAspect="1"/>
          </p:cNvPicPr>
          <p:nvPr/>
        </p:nvPicPr>
        <p:blipFill>
          <a:blip r:embed="rId4"/>
          <a:stretch>
            <a:fillRect/>
          </a:stretch>
        </p:blipFill>
        <p:spPr>
          <a:xfrm>
            <a:off x="3477244" y="1531731"/>
            <a:ext cx="3783799" cy="3282332"/>
          </a:xfrm>
          <a:prstGeom prst="rect">
            <a:avLst/>
          </a:prstGeom>
        </p:spPr>
      </p:pic>
      <p:sp>
        <p:nvSpPr>
          <p:cNvPr id="9" name="淘宝网chenying0907出品 10">
            <a:extLst>
              <a:ext uri="{FF2B5EF4-FFF2-40B4-BE49-F238E27FC236}">
                <a16:creationId xmlns:a16="http://schemas.microsoft.com/office/drawing/2014/main" id="{223012A2-5E1D-4D97-B49E-5CA0BAA3CEF1}"/>
              </a:ext>
            </a:extLst>
          </p:cNvPr>
          <p:cNvSpPr txBox="1"/>
          <p:nvPr/>
        </p:nvSpPr>
        <p:spPr>
          <a:xfrm>
            <a:off x="556606" y="3719493"/>
            <a:ext cx="2396987" cy="1338828"/>
          </a:xfrm>
          <a:prstGeom prst="rect">
            <a:avLst/>
          </a:prstGeom>
          <a:noFill/>
        </p:spPr>
        <p:txBody>
          <a:bodyPr wrap="square" rtlCol="0">
            <a:spAutoFit/>
          </a:bodyPr>
          <a:lstStyle/>
          <a:p>
            <a:r>
              <a:rPr lang="zh-CN" altLang="en-US" dirty="0"/>
              <a:t>特别地，这里要注意，在绘制关系曲线的时候需要判断自身的角度和限制位置的角度，以及目标点的角度，如果是超出限制或者目标点已经绘制过，就不再绘制。</a:t>
            </a:r>
            <a:endParaRPr lang="en-US" altLang="zh-CN" dirty="0"/>
          </a:p>
        </p:txBody>
      </p:sp>
      <p:sp>
        <p:nvSpPr>
          <p:cNvPr id="11" name="淘宝网chenying0907出品 10">
            <a:extLst>
              <a:ext uri="{FF2B5EF4-FFF2-40B4-BE49-F238E27FC236}">
                <a16:creationId xmlns:a16="http://schemas.microsoft.com/office/drawing/2014/main" id="{63F9D3B9-2210-4B74-8EAB-59628B6EB6F3}"/>
              </a:ext>
            </a:extLst>
          </p:cNvPr>
          <p:cNvSpPr txBox="1"/>
          <p:nvPr/>
        </p:nvSpPr>
        <p:spPr>
          <a:xfrm>
            <a:off x="4718027" y="954650"/>
            <a:ext cx="4425973" cy="300082"/>
          </a:xfrm>
          <a:prstGeom prst="rect">
            <a:avLst/>
          </a:prstGeom>
          <a:noFill/>
        </p:spPr>
        <p:txBody>
          <a:bodyPr wrap="square" rtlCol="0">
            <a:spAutoFit/>
          </a:bodyPr>
          <a:lstStyle/>
          <a:p>
            <a:r>
              <a:rPr lang="zh-CN" altLang="en-US" dirty="0"/>
              <a:t>传入的角度列表是</a:t>
            </a:r>
            <a:r>
              <a:rPr lang="en-US" altLang="zh-CN" dirty="0"/>
              <a:t>map</a:t>
            </a:r>
            <a:r>
              <a:rPr lang="zh-CN" altLang="en-US" dirty="0"/>
              <a:t>类型，用以查询其他人物位置</a:t>
            </a:r>
            <a:endParaRPr lang="en-US" altLang="zh-CN" dirty="0"/>
          </a:p>
        </p:txBody>
      </p:sp>
    </p:spTree>
    <p:extLst>
      <p:ext uri="{BB962C8B-B14F-4D97-AF65-F5344CB8AC3E}">
        <p14:creationId xmlns:p14="http://schemas.microsoft.com/office/powerpoint/2010/main" val="1829651642"/>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淘宝网chenying0907出品 3"/>
          <p:cNvSpPr/>
          <p:nvPr/>
        </p:nvSpPr>
        <p:spPr>
          <a:xfrm>
            <a:off x="-105747" y="0"/>
            <a:ext cx="9249747" cy="5143500"/>
          </a:xfrm>
          <a:prstGeom prst="rect">
            <a:avLst/>
          </a:prstGeom>
          <a:blipFill>
            <a:blip r:embed="rId3"/>
            <a:stretch>
              <a:fillRect l="-833" t="-18148" r="1" b="-397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淘宝网chenying0907出品 5"/>
          <p:cNvSpPr/>
          <p:nvPr/>
        </p:nvSpPr>
        <p:spPr>
          <a:xfrm>
            <a:off x="-105748" y="0"/>
            <a:ext cx="9249747" cy="5143500"/>
          </a:xfrm>
          <a:prstGeom prst="rect">
            <a:avLst/>
          </a:pr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六边形 6"/>
          <p:cNvSpPr>
            <a:spLocks noChangeAspect="1"/>
          </p:cNvSpPr>
          <p:nvPr/>
        </p:nvSpPr>
        <p:spPr>
          <a:xfrm rot="16200000">
            <a:off x="2311725" y="2177767"/>
            <a:ext cx="720000" cy="620690"/>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六边形 7"/>
          <p:cNvSpPr>
            <a:spLocks noChangeAspect="1"/>
          </p:cNvSpPr>
          <p:nvPr/>
        </p:nvSpPr>
        <p:spPr>
          <a:xfrm rot="16200000">
            <a:off x="891427" y="2625904"/>
            <a:ext cx="432000" cy="372414"/>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六边形 8"/>
          <p:cNvSpPr>
            <a:spLocks noChangeAspect="1"/>
          </p:cNvSpPr>
          <p:nvPr/>
        </p:nvSpPr>
        <p:spPr>
          <a:xfrm rot="16200000">
            <a:off x="837427" y="1074897"/>
            <a:ext cx="540000" cy="465518"/>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淘宝网chenying0907出品 9"/>
          <p:cNvGrpSpPr/>
          <p:nvPr/>
        </p:nvGrpSpPr>
        <p:grpSpPr>
          <a:xfrm>
            <a:off x="1137244" y="1047992"/>
            <a:ext cx="1427586" cy="1656000"/>
            <a:chOff x="1772354" y="1534077"/>
            <a:chExt cx="1427586" cy="1656000"/>
          </a:xfrm>
        </p:grpSpPr>
        <p:sp>
          <p:nvSpPr>
            <p:cNvPr id="11" name="六边形 10"/>
            <p:cNvSpPr>
              <a:spLocks noChangeAspect="1"/>
            </p:cNvSpPr>
            <p:nvPr/>
          </p:nvSpPr>
          <p:spPr>
            <a:xfrm rot="16200000">
              <a:off x="1658147" y="1648284"/>
              <a:ext cx="1656000" cy="1427586"/>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淘宝网chenying0907出品 11"/>
            <p:cNvSpPr txBox="1"/>
            <p:nvPr/>
          </p:nvSpPr>
          <p:spPr>
            <a:xfrm>
              <a:off x="1835696" y="1635646"/>
              <a:ext cx="1224644" cy="1446550"/>
            </a:xfrm>
            <a:prstGeom prst="rect">
              <a:avLst/>
            </a:prstGeom>
            <a:noFill/>
          </p:spPr>
          <p:txBody>
            <a:bodyPr wrap="square" rtlCol="0">
              <a:spAutoFit/>
            </a:bodyPr>
            <a:lstStyle/>
            <a:p>
              <a:pPr algn="ctr"/>
              <a:r>
                <a:rPr lang="en-US" altLang="zh-CN" sz="8800" dirty="0">
                  <a:solidFill>
                    <a:schemeClr val="bg1"/>
                  </a:solidFill>
                  <a:latin typeface="Impact" panose="020B0806030902050204" pitchFamily="34" charset="0"/>
                  <a:ea typeface="Arial Unicode MS" panose="020B0604020202020204" pitchFamily="34" charset="-122"/>
                  <a:cs typeface="Arial Unicode MS" panose="020B0604020202020204" pitchFamily="34" charset="-122"/>
                </a:rPr>
                <a:t>3</a:t>
              </a:r>
              <a:endParaRPr lang="zh-CN" altLang="en-US" sz="8800" dirty="0">
                <a:solidFill>
                  <a:schemeClr val="bg1"/>
                </a:solidFill>
                <a:latin typeface="Impact" panose="020B0806030902050204" pitchFamily="34" charset="0"/>
                <a:ea typeface="Arial Unicode MS" panose="020B0604020202020204" pitchFamily="34" charset="-122"/>
                <a:cs typeface="Arial Unicode MS" panose="020B0604020202020204" pitchFamily="34" charset="-122"/>
              </a:endParaRPr>
            </a:p>
          </p:txBody>
        </p:sp>
      </p:grpSp>
      <p:sp>
        <p:nvSpPr>
          <p:cNvPr id="13" name="淘宝网chenying0907出品 12"/>
          <p:cNvSpPr txBox="1"/>
          <p:nvPr/>
        </p:nvSpPr>
        <p:spPr bwMode="auto">
          <a:xfrm>
            <a:off x="3164463" y="1018108"/>
            <a:ext cx="4394572" cy="830997"/>
          </a:xfrm>
          <a:prstGeom prst="rect">
            <a:avLst/>
          </a:prstGeom>
          <a:noFill/>
        </p:spPr>
        <p:txBody>
          <a:bodyPr wrap="square">
            <a:spAutoFit/>
          </a:bodyPr>
          <a:lstStyle/>
          <a:p>
            <a:pPr eaLnBrk="1" fontAlgn="auto" hangingPunct="1">
              <a:spcBef>
                <a:spcPts val="0"/>
              </a:spcBef>
              <a:spcAft>
                <a:spcPts val="0"/>
              </a:spcAft>
              <a:defRPr/>
            </a:pPr>
            <a:r>
              <a:rPr lang="zh-CN" altLang="en-US" sz="4800" dirty="0">
                <a:solidFill>
                  <a:schemeClr val="bg1">
                    <a:lumMod val="95000"/>
                  </a:schemeClr>
                </a:solidFill>
                <a:latin typeface="华文细黑" panose="02010600040101010101" pitchFamily="2" charset="-122"/>
                <a:ea typeface="华文细黑" panose="02010600040101010101" pitchFamily="2" charset="-122"/>
                <a:cs typeface="Arial" pitchFamily="34" charset="0"/>
              </a:rPr>
              <a:t>姓名抽取</a:t>
            </a:r>
            <a:endParaRPr lang="zh-CN" altLang="en-US" sz="4800" baseline="-3000" dirty="0">
              <a:solidFill>
                <a:schemeClr val="bg1">
                  <a:lumMod val="95000"/>
                </a:schemeClr>
              </a:solidFill>
              <a:latin typeface="华文细黑" panose="02010600040101010101" pitchFamily="2" charset="-122"/>
              <a:ea typeface="华文细黑" panose="02010600040101010101" pitchFamily="2" charset="-122"/>
              <a:cs typeface="Arial" pitchFamily="34" charset="0"/>
            </a:endParaRPr>
          </a:p>
        </p:txBody>
      </p:sp>
      <p:sp>
        <p:nvSpPr>
          <p:cNvPr id="14" name="TextBox 111"/>
          <p:cNvSpPr txBox="1">
            <a:spLocks noChangeArrowheads="1"/>
          </p:cNvSpPr>
          <p:nvPr/>
        </p:nvSpPr>
        <p:spPr bwMode="auto">
          <a:xfrm>
            <a:off x="3155894" y="2124864"/>
            <a:ext cx="5907186" cy="1084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29" tIns="34263" rIns="68529" bIns="34263">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r>
              <a:rPr lang="zh-CN" altLang="en-US" dirty="0">
                <a:solidFill>
                  <a:schemeClr val="bg1"/>
                </a:solidFill>
              </a:rPr>
              <a:t>输入：已经分词的中文文本、姓名列表</a:t>
            </a:r>
            <a:endParaRPr lang="en-US" altLang="zh-CN" dirty="0">
              <a:solidFill>
                <a:schemeClr val="bg1"/>
              </a:solidFill>
            </a:endParaRPr>
          </a:p>
          <a:p>
            <a:r>
              <a:rPr lang="zh-CN" altLang="en-US" dirty="0">
                <a:solidFill>
                  <a:schemeClr val="bg1"/>
                </a:solidFill>
              </a:rPr>
              <a:t>输出：在文本中出现的包含在姓名列表内的全部姓名依次可重复地输出。</a:t>
            </a:r>
            <a:endParaRPr lang="en-US" altLang="zh-CN" dirty="0">
              <a:solidFill>
                <a:schemeClr val="bg1"/>
              </a:solidFill>
            </a:endParaRPr>
          </a:p>
          <a:p>
            <a:r>
              <a:rPr lang="zh-CN" altLang="en-US" dirty="0">
                <a:solidFill>
                  <a:schemeClr val="bg1"/>
                </a:solidFill>
              </a:rPr>
              <a:t>目标：高效</a:t>
            </a:r>
            <a:br>
              <a:rPr lang="en-US" altLang="zh-CN" dirty="0">
                <a:solidFill>
                  <a:schemeClr val="bg1"/>
                </a:solidFill>
              </a:rPr>
            </a:br>
            <a:endParaRPr lang="en-US" altLang="zh-CN" dirty="0">
              <a:solidFill>
                <a:schemeClr val="bg1"/>
              </a:solidFill>
            </a:endParaRPr>
          </a:p>
          <a:p>
            <a:endParaRPr lang="en-US" altLang="zh-CN" sz="12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Tree>
    <p:extLst>
      <p:ext uri="{BB962C8B-B14F-4D97-AF65-F5344CB8AC3E}">
        <p14:creationId xmlns:p14="http://schemas.microsoft.com/office/powerpoint/2010/main" val="469156037"/>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250" fill="hold"/>
                                        <p:tgtEl>
                                          <p:spTgt spid="10"/>
                                        </p:tgtEl>
                                        <p:attrNameLst>
                                          <p:attrName>ppt_w</p:attrName>
                                        </p:attrNameLst>
                                      </p:cBhvr>
                                      <p:tavLst>
                                        <p:tav tm="0">
                                          <p:val>
                                            <p:fltVal val="0"/>
                                          </p:val>
                                        </p:tav>
                                        <p:tav tm="100000">
                                          <p:val>
                                            <p:strVal val="#ppt_w"/>
                                          </p:val>
                                        </p:tav>
                                      </p:tavLst>
                                    </p:anim>
                                    <p:anim calcmode="lin" valueType="num">
                                      <p:cBhvr>
                                        <p:cTn id="8" dur="250" fill="hold"/>
                                        <p:tgtEl>
                                          <p:spTgt spid="10"/>
                                        </p:tgtEl>
                                        <p:attrNameLst>
                                          <p:attrName>ppt_h</p:attrName>
                                        </p:attrNameLst>
                                      </p:cBhvr>
                                      <p:tavLst>
                                        <p:tav tm="0">
                                          <p:val>
                                            <p:fltVal val="0"/>
                                          </p:val>
                                        </p:tav>
                                        <p:tav tm="100000">
                                          <p:val>
                                            <p:strVal val="#ppt_h"/>
                                          </p:val>
                                        </p:tav>
                                      </p:tavLst>
                                    </p:anim>
                                    <p:animEffect transition="in" filter="fade">
                                      <p:cBhvr>
                                        <p:cTn id="9" dur="250"/>
                                        <p:tgtEl>
                                          <p:spTgt spid="10"/>
                                        </p:tgtEl>
                                      </p:cBhvr>
                                    </p:animEffect>
                                  </p:childTnLst>
                                </p:cTn>
                              </p:par>
                              <p:par>
                                <p:cTn id="10" presetID="6" presetClass="emph" presetSubtype="0" decel="100000" fill="hold" nodeType="withEffect">
                                  <p:stCondLst>
                                    <p:cond delay="200"/>
                                  </p:stCondLst>
                                  <p:childTnLst>
                                    <p:animScale>
                                      <p:cBhvr>
                                        <p:cTn id="11" dur="250" fill="hold"/>
                                        <p:tgtEl>
                                          <p:spTgt spid="10"/>
                                        </p:tgtEl>
                                      </p:cBhvr>
                                      <p:by x="110000" y="110000"/>
                                    </p:animScale>
                                  </p:childTnLst>
                                </p:cTn>
                              </p:par>
                              <p:par>
                                <p:cTn id="12" presetID="6" presetClass="emph" presetSubtype="0" decel="100000" fill="hold" nodeType="withEffect">
                                  <p:stCondLst>
                                    <p:cond delay="300"/>
                                  </p:stCondLst>
                                  <p:childTnLst>
                                    <p:animScale>
                                      <p:cBhvr>
                                        <p:cTn id="13" dur="250" fill="hold"/>
                                        <p:tgtEl>
                                          <p:spTgt spid="10"/>
                                        </p:tgtEl>
                                      </p:cBhvr>
                                      <p:by x="91000" y="91000"/>
                                    </p:animScale>
                                  </p:childTnLst>
                                </p:cTn>
                              </p:par>
                            </p:childTnLst>
                          </p:cTn>
                        </p:par>
                        <p:par>
                          <p:cTn id="14" fill="hold">
                            <p:stCondLst>
                              <p:cond delay="550"/>
                            </p:stCondLst>
                            <p:childTnLst>
                              <p:par>
                                <p:cTn id="15" presetID="2" presetClass="entr" presetSubtype="6" decel="10000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400" fill="hold"/>
                                        <p:tgtEl>
                                          <p:spTgt spid="7"/>
                                        </p:tgtEl>
                                        <p:attrNameLst>
                                          <p:attrName>ppt_x</p:attrName>
                                        </p:attrNameLst>
                                      </p:cBhvr>
                                      <p:tavLst>
                                        <p:tav tm="0">
                                          <p:val>
                                            <p:strVal val="1+#ppt_w/2"/>
                                          </p:val>
                                        </p:tav>
                                        <p:tav tm="100000">
                                          <p:val>
                                            <p:strVal val="#ppt_x"/>
                                          </p:val>
                                        </p:tav>
                                      </p:tavLst>
                                    </p:anim>
                                    <p:anim calcmode="lin" valueType="num">
                                      <p:cBhvr additive="base">
                                        <p:cTn id="18" dur="400" fill="hold"/>
                                        <p:tgtEl>
                                          <p:spTgt spid="7"/>
                                        </p:tgtEl>
                                        <p:attrNameLst>
                                          <p:attrName>ppt_y</p:attrName>
                                        </p:attrNameLst>
                                      </p:cBhvr>
                                      <p:tavLst>
                                        <p:tav tm="0">
                                          <p:val>
                                            <p:strVal val="1+#ppt_h/2"/>
                                          </p:val>
                                        </p:tav>
                                        <p:tav tm="100000">
                                          <p:val>
                                            <p:strVal val="#ppt_y"/>
                                          </p:val>
                                        </p:tav>
                                      </p:tavLst>
                                    </p:anim>
                                  </p:childTnLst>
                                </p:cTn>
                              </p:par>
                              <p:par>
                                <p:cTn id="19" presetID="2" presetClass="entr" presetSubtype="9" decel="100000" fill="hold" grpId="0" nodeType="withEffect">
                                  <p:stCondLst>
                                    <p:cond delay="15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400" fill="hold"/>
                                        <p:tgtEl>
                                          <p:spTgt spid="9"/>
                                        </p:tgtEl>
                                        <p:attrNameLst>
                                          <p:attrName>ppt_x</p:attrName>
                                        </p:attrNameLst>
                                      </p:cBhvr>
                                      <p:tavLst>
                                        <p:tav tm="0">
                                          <p:val>
                                            <p:strVal val="0-#ppt_w/2"/>
                                          </p:val>
                                        </p:tav>
                                        <p:tav tm="100000">
                                          <p:val>
                                            <p:strVal val="#ppt_x"/>
                                          </p:val>
                                        </p:tav>
                                      </p:tavLst>
                                    </p:anim>
                                    <p:anim calcmode="lin" valueType="num">
                                      <p:cBhvr additive="base">
                                        <p:cTn id="22" dur="400" fill="hold"/>
                                        <p:tgtEl>
                                          <p:spTgt spid="9"/>
                                        </p:tgtEl>
                                        <p:attrNameLst>
                                          <p:attrName>ppt_y</p:attrName>
                                        </p:attrNameLst>
                                      </p:cBhvr>
                                      <p:tavLst>
                                        <p:tav tm="0">
                                          <p:val>
                                            <p:strVal val="0-#ppt_h/2"/>
                                          </p:val>
                                        </p:tav>
                                        <p:tav tm="100000">
                                          <p:val>
                                            <p:strVal val="#ppt_y"/>
                                          </p:val>
                                        </p:tav>
                                      </p:tavLst>
                                    </p:anim>
                                  </p:childTnLst>
                                </p:cTn>
                              </p:par>
                              <p:par>
                                <p:cTn id="23" presetID="2" presetClass="entr" presetSubtype="12" decel="100000" fill="hold" grpId="0" nodeType="withEffect">
                                  <p:stCondLst>
                                    <p:cond delay="30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400" fill="hold"/>
                                        <p:tgtEl>
                                          <p:spTgt spid="8"/>
                                        </p:tgtEl>
                                        <p:attrNameLst>
                                          <p:attrName>ppt_x</p:attrName>
                                        </p:attrNameLst>
                                      </p:cBhvr>
                                      <p:tavLst>
                                        <p:tav tm="0">
                                          <p:val>
                                            <p:strVal val="0-#ppt_w/2"/>
                                          </p:val>
                                        </p:tav>
                                        <p:tav tm="100000">
                                          <p:val>
                                            <p:strVal val="#ppt_x"/>
                                          </p:val>
                                        </p:tav>
                                      </p:tavLst>
                                    </p:anim>
                                    <p:anim calcmode="lin" valueType="num">
                                      <p:cBhvr additive="base">
                                        <p:cTn id="26" dur="400" fill="hold"/>
                                        <p:tgtEl>
                                          <p:spTgt spid="8"/>
                                        </p:tgtEl>
                                        <p:attrNameLst>
                                          <p:attrName>ppt_y</p:attrName>
                                        </p:attrNameLst>
                                      </p:cBhvr>
                                      <p:tavLst>
                                        <p:tav tm="0">
                                          <p:val>
                                            <p:strVal val="1+#ppt_h/2"/>
                                          </p:val>
                                        </p:tav>
                                        <p:tav tm="100000">
                                          <p:val>
                                            <p:strVal val="#ppt_y"/>
                                          </p:val>
                                        </p:tav>
                                      </p:tavLst>
                                    </p:anim>
                                  </p:childTnLst>
                                </p:cTn>
                              </p:par>
                            </p:childTnLst>
                          </p:cTn>
                        </p:par>
                        <p:par>
                          <p:cTn id="27" fill="hold">
                            <p:stCondLst>
                              <p:cond delay="1250"/>
                            </p:stCondLst>
                            <p:childTnLst>
                              <p:par>
                                <p:cTn id="28" presetID="2" presetClass="entr" presetSubtype="1" decel="100000" fill="hold" grpId="0" nodeType="afterEffect">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cBhvr additive="base">
                                        <p:cTn id="30" dur="500" fill="hold"/>
                                        <p:tgtEl>
                                          <p:spTgt spid="13"/>
                                        </p:tgtEl>
                                        <p:attrNameLst>
                                          <p:attrName>ppt_x</p:attrName>
                                        </p:attrNameLst>
                                      </p:cBhvr>
                                      <p:tavLst>
                                        <p:tav tm="0">
                                          <p:val>
                                            <p:strVal val="#ppt_x"/>
                                          </p:val>
                                        </p:tav>
                                        <p:tav tm="100000">
                                          <p:val>
                                            <p:strVal val="#ppt_x"/>
                                          </p:val>
                                        </p:tav>
                                      </p:tavLst>
                                    </p:anim>
                                    <p:anim calcmode="lin" valueType="num">
                                      <p:cBhvr additive="base">
                                        <p:cTn id="31" dur="500" fill="hold"/>
                                        <p:tgtEl>
                                          <p:spTgt spid="13"/>
                                        </p:tgtEl>
                                        <p:attrNameLst>
                                          <p:attrName>ppt_y</p:attrName>
                                        </p:attrNameLst>
                                      </p:cBhvr>
                                      <p:tavLst>
                                        <p:tav tm="0">
                                          <p:val>
                                            <p:strVal val="0-#ppt_h/2"/>
                                          </p:val>
                                        </p:tav>
                                        <p:tav tm="100000">
                                          <p:val>
                                            <p:strVal val="#ppt_y"/>
                                          </p:val>
                                        </p:tav>
                                      </p:tavLst>
                                    </p:anim>
                                  </p:childTnLst>
                                </p:cTn>
                              </p:par>
                            </p:childTnLst>
                          </p:cTn>
                        </p:par>
                        <p:par>
                          <p:cTn id="32" fill="hold">
                            <p:stCondLst>
                              <p:cond delay="1750"/>
                            </p:stCondLst>
                            <p:childTnLst>
                              <p:par>
                                <p:cTn id="33" presetID="10" presetClass="entr" presetSubtype="0" fill="hold" grpId="0" nodeType="afterEffect">
                                  <p:stCondLst>
                                    <p:cond delay="0"/>
                                  </p:stCondLst>
                                  <p:iterate type="lt">
                                    <p:tmPct val="10000"/>
                                  </p:iterate>
                                  <p:childTnLst>
                                    <p:set>
                                      <p:cBhvr>
                                        <p:cTn id="34" dur="1" fill="hold">
                                          <p:stCondLst>
                                            <p:cond delay="0"/>
                                          </p:stCondLst>
                                        </p:cTn>
                                        <p:tgtEl>
                                          <p:spTgt spid="14"/>
                                        </p:tgtEl>
                                        <p:attrNameLst>
                                          <p:attrName>style.visibility</p:attrName>
                                        </p:attrNameLst>
                                      </p:cBhvr>
                                      <p:to>
                                        <p:strVal val="visible"/>
                                      </p:to>
                                    </p:set>
                                    <p:animEffect transition="in" filter="fade">
                                      <p:cBhvr>
                                        <p:cTn id="35" dur="1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3" grpId="0"/>
      <p:bldP spid="14"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605682" y="270928"/>
            <a:ext cx="5256362" cy="452036"/>
          </a:xfrm>
        </p:spPr>
        <p:txBody>
          <a:bodyPr>
            <a:normAutofit/>
          </a:bodyPr>
          <a:lstStyle/>
          <a:p>
            <a:pPr marL="0" indent="0" algn="ctr">
              <a:buNone/>
            </a:pPr>
            <a:r>
              <a:rPr lang="zh-CN" altLang="en-US" dirty="0"/>
              <a:t>任务六设计思路</a:t>
            </a:r>
          </a:p>
        </p:txBody>
      </p:sp>
      <p:sp>
        <p:nvSpPr>
          <p:cNvPr id="6" name="Rectangle 22">
            <a:extLst>
              <a:ext uri="{FF2B5EF4-FFF2-40B4-BE49-F238E27FC236}">
                <a16:creationId xmlns:a16="http://schemas.microsoft.com/office/drawing/2014/main" id="{BAC0D40D-4D2A-4451-9748-65DCD1BD1A37}"/>
              </a:ext>
            </a:extLst>
          </p:cNvPr>
          <p:cNvSpPr/>
          <p:nvPr/>
        </p:nvSpPr>
        <p:spPr>
          <a:xfrm>
            <a:off x="5942124" y="832981"/>
            <a:ext cx="1199951"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7" name="TextBox 23">
            <a:extLst>
              <a:ext uri="{FF2B5EF4-FFF2-40B4-BE49-F238E27FC236}">
                <a16:creationId xmlns:a16="http://schemas.microsoft.com/office/drawing/2014/main" id="{02C82C4A-4C94-40A4-A543-F49CB9568D41}"/>
              </a:ext>
            </a:extLst>
          </p:cNvPr>
          <p:cNvSpPr txBox="1"/>
          <p:nvPr/>
        </p:nvSpPr>
        <p:spPr>
          <a:xfrm>
            <a:off x="6004287" y="919052"/>
            <a:ext cx="1075623" cy="553998"/>
          </a:xfrm>
          <a:prstGeom prst="rect">
            <a:avLst/>
          </a:prstGeom>
          <a:noFill/>
        </p:spPr>
        <p:txBody>
          <a:bodyPr wrap="square" rtlCol="0">
            <a:spAutoFit/>
          </a:bodyPr>
          <a:lstStyle/>
          <a:p>
            <a:r>
              <a:rPr lang="en-US" sz="1500" b="1" dirty="0" err="1">
                <a:solidFill>
                  <a:schemeClr val="bg1">
                    <a:lumMod val="95000"/>
                  </a:schemeClr>
                </a:solidFill>
                <a:latin typeface="+mn-ea"/>
                <a:cs typeface="Open Sans" panose="020B0606030504020204" pitchFamily="34" charset="0"/>
              </a:rPr>
              <a:t>sigfigList</a:t>
            </a:r>
            <a:endParaRPr lang="en-US" sz="1500" b="1" dirty="0">
              <a:solidFill>
                <a:schemeClr val="bg1">
                  <a:lumMod val="95000"/>
                </a:schemeClr>
              </a:solidFill>
              <a:latin typeface="+mn-ea"/>
              <a:cs typeface="Open Sans" panose="020B0606030504020204" pitchFamily="34" charset="0"/>
            </a:endParaRPr>
          </a:p>
          <a:p>
            <a:endParaRPr lang="en-US" sz="1500" b="1" dirty="0">
              <a:solidFill>
                <a:schemeClr val="bg1">
                  <a:lumMod val="95000"/>
                </a:schemeClr>
              </a:solidFill>
              <a:latin typeface="+mn-ea"/>
              <a:cs typeface="Open Sans" panose="020B0606030504020204" pitchFamily="34" charset="0"/>
            </a:endParaRPr>
          </a:p>
        </p:txBody>
      </p:sp>
      <p:pic>
        <p:nvPicPr>
          <p:cNvPr id="3" name="图片 2">
            <a:extLst>
              <a:ext uri="{FF2B5EF4-FFF2-40B4-BE49-F238E27FC236}">
                <a16:creationId xmlns:a16="http://schemas.microsoft.com/office/drawing/2014/main" id="{BC8B57BD-F472-4CE3-8BB5-3C97ED3B085F}"/>
              </a:ext>
            </a:extLst>
          </p:cNvPr>
          <p:cNvPicPr>
            <a:picLocks noChangeAspect="1"/>
          </p:cNvPicPr>
          <p:nvPr/>
        </p:nvPicPr>
        <p:blipFill>
          <a:blip r:embed="rId3"/>
          <a:stretch>
            <a:fillRect/>
          </a:stretch>
        </p:blipFill>
        <p:spPr>
          <a:xfrm>
            <a:off x="5043920" y="1465323"/>
            <a:ext cx="2098155" cy="2656835"/>
          </a:xfrm>
          <a:prstGeom prst="rect">
            <a:avLst/>
          </a:prstGeom>
        </p:spPr>
      </p:pic>
      <p:pic>
        <p:nvPicPr>
          <p:cNvPr id="5" name="图片 4">
            <a:extLst>
              <a:ext uri="{FF2B5EF4-FFF2-40B4-BE49-F238E27FC236}">
                <a16:creationId xmlns:a16="http://schemas.microsoft.com/office/drawing/2014/main" id="{CB6C5D7B-E72C-4D7A-B20A-FD0BDBD53800}"/>
              </a:ext>
            </a:extLst>
          </p:cNvPr>
          <p:cNvPicPr>
            <a:picLocks noChangeAspect="1"/>
          </p:cNvPicPr>
          <p:nvPr/>
        </p:nvPicPr>
        <p:blipFill>
          <a:blip r:embed="rId4"/>
          <a:stretch>
            <a:fillRect/>
          </a:stretch>
        </p:blipFill>
        <p:spPr>
          <a:xfrm>
            <a:off x="3566797" y="4256726"/>
            <a:ext cx="5488731" cy="615846"/>
          </a:xfrm>
          <a:prstGeom prst="rect">
            <a:avLst/>
          </a:prstGeom>
        </p:spPr>
      </p:pic>
      <p:pic>
        <p:nvPicPr>
          <p:cNvPr id="8" name="图片 7">
            <a:extLst>
              <a:ext uri="{FF2B5EF4-FFF2-40B4-BE49-F238E27FC236}">
                <a16:creationId xmlns:a16="http://schemas.microsoft.com/office/drawing/2014/main" id="{C3EB539A-D3BF-4D42-B14E-F24A4528F449}"/>
              </a:ext>
            </a:extLst>
          </p:cNvPr>
          <p:cNvPicPr>
            <a:picLocks noChangeAspect="1"/>
          </p:cNvPicPr>
          <p:nvPr/>
        </p:nvPicPr>
        <p:blipFill>
          <a:blip r:embed="rId5"/>
          <a:stretch>
            <a:fillRect/>
          </a:stretch>
        </p:blipFill>
        <p:spPr>
          <a:xfrm>
            <a:off x="258358" y="832981"/>
            <a:ext cx="3312798" cy="3825640"/>
          </a:xfrm>
          <a:prstGeom prst="rect">
            <a:avLst/>
          </a:prstGeom>
        </p:spPr>
      </p:pic>
    </p:spTree>
    <p:extLst>
      <p:ext uri="{BB962C8B-B14F-4D97-AF65-F5344CB8AC3E}">
        <p14:creationId xmlns:p14="http://schemas.microsoft.com/office/powerpoint/2010/main" val="2779795703"/>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605682" y="270928"/>
            <a:ext cx="5256362" cy="452036"/>
          </a:xfrm>
        </p:spPr>
        <p:txBody>
          <a:bodyPr>
            <a:normAutofit/>
          </a:bodyPr>
          <a:lstStyle/>
          <a:p>
            <a:pPr marL="0" indent="0" algn="ctr">
              <a:buNone/>
            </a:pPr>
            <a:r>
              <a:rPr lang="zh-CN" altLang="en-US" dirty="0"/>
              <a:t>任务六设计思路</a:t>
            </a:r>
          </a:p>
        </p:txBody>
      </p:sp>
      <p:sp>
        <p:nvSpPr>
          <p:cNvPr id="6" name="Rectangle 22">
            <a:extLst>
              <a:ext uri="{FF2B5EF4-FFF2-40B4-BE49-F238E27FC236}">
                <a16:creationId xmlns:a16="http://schemas.microsoft.com/office/drawing/2014/main" id="{BAC0D40D-4D2A-4451-9748-65DCD1BD1A37}"/>
              </a:ext>
            </a:extLst>
          </p:cNvPr>
          <p:cNvSpPr/>
          <p:nvPr/>
        </p:nvSpPr>
        <p:spPr>
          <a:xfrm>
            <a:off x="5942124" y="832981"/>
            <a:ext cx="1583469"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7" name="TextBox 23">
            <a:extLst>
              <a:ext uri="{FF2B5EF4-FFF2-40B4-BE49-F238E27FC236}">
                <a16:creationId xmlns:a16="http://schemas.microsoft.com/office/drawing/2014/main" id="{02C82C4A-4C94-40A4-A543-F49CB9568D41}"/>
              </a:ext>
            </a:extLst>
          </p:cNvPr>
          <p:cNvSpPr txBox="1"/>
          <p:nvPr/>
        </p:nvSpPr>
        <p:spPr>
          <a:xfrm>
            <a:off x="6004287" y="919052"/>
            <a:ext cx="1521306" cy="553998"/>
          </a:xfrm>
          <a:prstGeom prst="rect">
            <a:avLst/>
          </a:prstGeom>
          <a:noFill/>
        </p:spPr>
        <p:txBody>
          <a:bodyPr wrap="square" rtlCol="0">
            <a:spAutoFit/>
          </a:bodyPr>
          <a:lstStyle/>
          <a:p>
            <a:r>
              <a:rPr lang="en-US" sz="1500" b="1" dirty="0" err="1">
                <a:solidFill>
                  <a:schemeClr val="bg1">
                    <a:lumMod val="95000"/>
                  </a:schemeClr>
                </a:solidFill>
                <a:latin typeface="+mn-ea"/>
                <a:cs typeface="Open Sans" panose="020B0606030504020204" pitchFamily="34" charset="0"/>
              </a:rPr>
              <a:t>MainWindow</a:t>
            </a:r>
            <a:endParaRPr lang="en-US" sz="1500" b="1" dirty="0">
              <a:solidFill>
                <a:schemeClr val="bg1">
                  <a:lumMod val="95000"/>
                </a:schemeClr>
              </a:solidFill>
              <a:latin typeface="+mn-ea"/>
              <a:cs typeface="Open Sans" panose="020B0606030504020204" pitchFamily="34" charset="0"/>
            </a:endParaRPr>
          </a:p>
          <a:p>
            <a:endParaRPr lang="en-US" sz="1500" b="1" dirty="0">
              <a:solidFill>
                <a:schemeClr val="bg1">
                  <a:lumMod val="95000"/>
                </a:schemeClr>
              </a:solidFill>
              <a:latin typeface="+mn-ea"/>
              <a:cs typeface="Open Sans" panose="020B0606030504020204" pitchFamily="34" charset="0"/>
            </a:endParaRPr>
          </a:p>
        </p:txBody>
      </p:sp>
      <p:pic>
        <p:nvPicPr>
          <p:cNvPr id="3" name="图片 2">
            <a:extLst>
              <a:ext uri="{FF2B5EF4-FFF2-40B4-BE49-F238E27FC236}">
                <a16:creationId xmlns:a16="http://schemas.microsoft.com/office/drawing/2014/main" id="{BC8B57BD-F472-4CE3-8BB5-3C97ED3B085F}"/>
              </a:ext>
            </a:extLst>
          </p:cNvPr>
          <p:cNvPicPr>
            <a:picLocks noChangeAspect="1"/>
          </p:cNvPicPr>
          <p:nvPr/>
        </p:nvPicPr>
        <p:blipFill>
          <a:blip r:embed="rId3"/>
          <a:stretch>
            <a:fillRect/>
          </a:stretch>
        </p:blipFill>
        <p:spPr>
          <a:xfrm>
            <a:off x="5427438" y="1473050"/>
            <a:ext cx="2098155" cy="2656835"/>
          </a:xfrm>
          <a:prstGeom prst="rect">
            <a:avLst/>
          </a:prstGeom>
        </p:spPr>
      </p:pic>
      <p:pic>
        <p:nvPicPr>
          <p:cNvPr id="4" name="图片 3">
            <a:extLst>
              <a:ext uri="{FF2B5EF4-FFF2-40B4-BE49-F238E27FC236}">
                <a16:creationId xmlns:a16="http://schemas.microsoft.com/office/drawing/2014/main" id="{CF3D6A33-D9D1-41EF-A8FC-8267F43275D8}"/>
              </a:ext>
            </a:extLst>
          </p:cNvPr>
          <p:cNvPicPr>
            <a:picLocks noChangeAspect="1"/>
          </p:cNvPicPr>
          <p:nvPr/>
        </p:nvPicPr>
        <p:blipFill>
          <a:blip r:embed="rId4"/>
          <a:stretch>
            <a:fillRect/>
          </a:stretch>
        </p:blipFill>
        <p:spPr>
          <a:xfrm>
            <a:off x="4035627" y="4310519"/>
            <a:ext cx="4881776" cy="672631"/>
          </a:xfrm>
          <a:prstGeom prst="rect">
            <a:avLst/>
          </a:prstGeom>
        </p:spPr>
      </p:pic>
      <p:pic>
        <p:nvPicPr>
          <p:cNvPr id="9" name="图片 8">
            <a:extLst>
              <a:ext uri="{FF2B5EF4-FFF2-40B4-BE49-F238E27FC236}">
                <a16:creationId xmlns:a16="http://schemas.microsoft.com/office/drawing/2014/main" id="{F058E169-3982-46CB-854E-718BF39295CB}"/>
              </a:ext>
            </a:extLst>
          </p:cNvPr>
          <p:cNvPicPr>
            <a:picLocks noChangeAspect="1"/>
          </p:cNvPicPr>
          <p:nvPr/>
        </p:nvPicPr>
        <p:blipFill>
          <a:blip r:embed="rId5"/>
          <a:stretch>
            <a:fillRect/>
          </a:stretch>
        </p:blipFill>
        <p:spPr>
          <a:xfrm>
            <a:off x="360783" y="832981"/>
            <a:ext cx="3570053" cy="3574607"/>
          </a:xfrm>
          <a:prstGeom prst="rect">
            <a:avLst/>
          </a:prstGeom>
        </p:spPr>
      </p:pic>
      <p:sp>
        <p:nvSpPr>
          <p:cNvPr id="11" name="淘宝网chenying0907出品 10">
            <a:extLst>
              <a:ext uri="{FF2B5EF4-FFF2-40B4-BE49-F238E27FC236}">
                <a16:creationId xmlns:a16="http://schemas.microsoft.com/office/drawing/2014/main" id="{EDD8A85B-3D90-4AAF-BE62-8B45D66B321C}"/>
              </a:ext>
            </a:extLst>
          </p:cNvPr>
          <p:cNvSpPr txBox="1"/>
          <p:nvPr/>
        </p:nvSpPr>
        <p:spPr>
          <a:xfrm>
            <a:off x="360783" y="4572490"/>
            <a:ext cx="2396987" cy="300082"/>
          </a:xfrm>
          <a:prstGeom prst="rect">
            <a:avLst/>
          </a:prstGeom>
          <a:noFill/>
        </p:spPr>
        <p:txBody>
          <a:bodyPr wrap="square" rtlCol="0">
            <a:spAutoFit/>
          </a:bodyPr>
          <a:lstStyle/>
          <a:p>
            <a:r>
              <a:rPr lang="zh-CN" altLang="en-US" dirty="0"/>
              <a:t>高亮设置函数</a:t>
            </a:r>
            <a:endParaRPr lang="en-US" altLang="zh-CN" dirty="0"/>
          </a:p>
        </p:txBody>
      </p:sp>
    </p:spTree>
    <p:extLst>
      <p:ext uri="{BB962C8B-B14F-4D97-AF65-F5344CB8AC3E}">
        <p14:creationId xmlns:p14="http://schemas.microsoft.com/office/powerpoint/2010/main" val="3427732189"/>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605682" y="270928"/>
            <a:ext cx="5256362" cy="452036"/>
          </a:xfrm>
        </p:spPr>
        <p:txBody>
          <a:bodyPr>
            <a:normAutofit/>
          </a:bodyPr>
          <a:lstStyle/>
          <a:p>
            <a:pPr marL="0" indent="0" algn="ctr">
              <a:buNone/>
            </a:pPr>
            <a:r>
              <a:rPr lang="zh-CN" altLang="en-US" dirty="0"/>
              <a:t>任务六 实现效果</a:t>
            </a:r>
          </a:p>
        </p:txBody>
      </p:sp>
      <p:pic>
        <p:nvPicPr>
          <p:cNvPr id="5" name="图片 4">
            <a:extLst>
              <a:ext uri="{FF2B5EF4-FFF2-40B4-BE49-F238E27FC236}">
                <a16:creationId xmlns:a16="http://schemas.microsoft.com/office/drawing/2014/main" id="{C7508AB0-F2B9-45DF-A1D5-7E645A510C19}"/>
              </a:ext>
            </a:extLst>
          </p:cNvPr>
          <p:cNvPicPr>
            <a:picLocks noChangeAspect="1"/>
          </p:cNvPicPr>
          <p:nvPr/>
        </p:nvPicPr>
        <p:blipFill>
          <a:blip r:embed="rId3"/>
          <a:stretch>
            <a:fillRect/>
          </a:stretch>
        </p:blipFill>
        <p:spPr>
          <a:xfrm>
            <a:off x="904857" y="722964"/>
            <a:ext cx="1401650" cy="3889393"/>
          </a:xfrm>
          <a:prstGeom prst="rect">
            <a:avLst/>
          </a:prstGeom>
        </p:spPr>
      </p:pic>
      <p:pic>
        <p:nvPicPr>
          <p:cNvPr id="8" name="图片 7">
            <a:extLst>
              <a:ext uri="{FF2B5EF4-FFF2-40B4-BE49-F238E27FC236}">
                <a16:creationId xmlns:a16="http://schemas.microsoft.com/office/drawing/2014/main" id="{FEB329F8-87D2-49C4-8ED3-21840518EF57}"/>
              </a:ext>
            </a:extLst>
          </p:cNvPr>
          <p:cNvPicPr>
            <a:picLocks noChangeAspect="1"/>
          </p:cNvPicPr>
          <p:nvPr/>
        </p:nvPicPr>
        <p:blipFill>
          <a:blip r:embed="rId4"/>
          <a:stretch>
            <a:fillRect/>
          </a:stretch>
        </p:blipFill>
        <p:spPr>
          <a:xfrm>
            <a:off x="2641874" y="962952"/>
            <a:ext cx="2520975" cy="2173721"/>
          </a:xfrm>
          <a:prstGeom prst="rect">
            <a:avLst/>
          </a:prstGeom>
        </p:spPr>
      </p:pic>
      <p:pic>
        <p:nvPicPr>
          <p:cNvPr id="10" name="图片 9">
            <a:extLst>
              <a:ext uri="{FF2B5EF4-FFF2-40B4-BE49-F238E27FC236}">
                <a16:creationId xmlns:a16="http://schemas.microsoft.com/office/drawing/2014/main" id="{94F913F1-033F-49A2-B16D-AC8A9ABD13C7}"/>
              </a:ext>
            </a:extLst>
          </p:cNvPr>
          <p:cNvPicPr>
            <a:picLocks noChangeAspect="1"/>
          </p:cNvPicPr>
          <p:nvPr/>
        </p:nvPicPr>
        <p:blipFill>
          <a:blip r:embed="rId5"/>
          <a:stretch>
            <a:fillRect/>
          </a:stretch>
        </p:blipFill>
        <p:spPr>
          <a:xfrm>
            <a:off x="5685504" y="962951"/>
            <a:ext cx="2520975" cy="2195835"/>
          </a:xfrm>
          <a:prstGeom prst="rect">
            <a:avLst/>
          </a:prstGeom>
        </p:spPr>
      </p:pic>
      <p:sp>
        <p:nvSpPr>
          <p:cNvPr id="13" name="淘宝网chenying0907出品 10">
            <a:extLst>
              <a:ext uri="{FF2B5EF4-FFF2-40B4-BE49-F238E27FC236}">
                <a16:creationId xmlns:a16="http://schemas.microsoft.com/office/drawing/2014/main" id="{FB3874E7-EBB8-402F-B03C-98FBA31779B4}"/>
              </a:ext>
            </a:extLst>
          </p:cNvPr>
          <p:cNvSpPr txBox="1"/>
          <p:nvPr/>
        </p:nvSpPr>
        <p:spPr>
          <a:xfrm>
            <a:off x="2641874" y="3376661"/>
            <a:ext cx="2396987" cy="300082"/>
          </a:xfrm>
          <a:prstGeom prst="rect">
            <a:avLst/>
          </a:prstGeom>
          <a:noFill/>
        </p:spPr>
        <p:txBody>
          <a:bodyPr wrap="square" rtlCol="0">
            <a:spAutoFit/>
          </a:bodyPr>
          <a:lstStyle/>
          <a:p>
            <a:r>
              <a:rPr lang="zh-CN" altLang="en-US" dirty="0"/>
              <a:t>较多项 较低不透明度</a:t>
            </a:r>
            <a:endParaRPr lang="en-US" altLang="zh-CN" dirty="0"/>
          </a:p>
        </p:txBody>
      </p:sp>
      <p:sp>
        <p:nvSpPr>
          <p:cNvPr id="15" name="淘宝网chenying0907出品 10">
            <a:extLst>
              <a:ext uri="{FF2B5EF4-FFF2-40B4-BE49-F238E27FC236}">
                <a16:creationId xmlns:a16="http://schemas.microsoft.com/office/drawing/2014/main" id="{10FCA247-73A3-44D3-9E32-043B95AE1A88}"/>
              </a:ext>
            </a:extLst>
          </p:cNvPr>
          <p:cNvSpPr txBox="1"/>
          <p:nvPr/>
        </p:nvSpPr>
        <p:spPr>
          <a:xfrm>
            <a:off x="5663550" y="3376661"/>
            <a:ext cx="2396987" cy="300082"/>
          </a:xfrm>
          <a:prstGeom prst="rect">
            <a:avLst/>
          </a:prstGeom>
          <a:noFill/>
        </p:spPr>
        <p:txBody>
          <a:bodyPr wrap="square" rtlCol="0">
            <a:spAutoFit/>
          </a:bodyPr>
          <a:lstStyle/>
          <a:p>
            <a:r>
              <a:rPr lang="zh-CN" altLang="en-US" dirty="0"/>
              <a:t>较少项 较高不透明度</a:t>
            </a:r>
            <a:endParaRPr lang="en-US" altLang="zh-CN" dirty="0"/>
          </a:p>
        </p:txBody>
      </p:sp>
    </p:spTree>
    <p:extLst>
      <p:ext uri="{BB962C8B-B14F-4D97-AF65-F5344CB8AC3E}">
        <p14:creationId xmlns:p14="http://schemas.microsoft.com/office/powerpoint/2010/main" val="991950512"/>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淘宝网chenying0907出品 3"/>
          <p:cNvSpPr/>
          <p:nvPr/>
        </p:nvSpPr>
        <p:spPr>
          <a:xfrm>
            <a:off x="-105747" y="0"/>
            <a:ext cx="9249747" cy="5143500"/>
          </a:xfrm>
          <a:prstGeom prst="rect">
            <a:avLst/>
          </a:prstGeom>
          <a:blipFill>
            <a:blip r:embed="rId3"/>
            <a:stretch>
              <a:fillRect l="-833" t="-18148" r="1" b="-397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淘宝网chenying0907出品 5"/>
          <p:cNvSpPr/>
          <p:nvPr/>
        </p:nvSpPr>
        <p:spPr>
          <a:xfrm>
            <a:off x="-105748" y="0"/>
            <a:ext cx="9249747" cy="5143500"/>
          </a:xfrm>
          <a:prstGeom prst="rect">
            <a:avLst/>
          </a:pr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六边形 6"/>
          <p:cNvSpPr>
            <a:spLocks noChangeAspect="1"/>
          </p:cNvSpPr>
          <p:nvPr/>
        </p:nvSpPr>
        <p:spPr>
          <a:xfrm rot="16200000">
            <a:off x="2311725" y="2177767"/>
            <a:ext cx="720000" cy="620690"/>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六边形 7"/>
          <p:cNvSpPr>
            <a:spLocks noChangeAspect="1"/>
          </p:cNvSpPr>
          <p:nvPr/>
        </p:nvSpPr>
        <p:spPr>
          <a:xfrm rot="16200000">
            <a:off x="891427" y="2625904"/>
            <a:ext cx="432000" cy="372414"/>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六边形 8"/>
          <p:cNvSpPr>
            <a:spLocks noChangeAspect="1"/>
          </p:cNvSpPr>
          <p:nvPr/>
        </p:nvSpPr>
        <p:spPr>
          <a:xfrm rot="16200000">
            <a:off x="837427" y="1074897"/>
            <a:ext cx="540000" cy="465518"/>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淘宝网chenying0907出品 9"/>
          <p:cNvGrpSpPr/>
          <p:nvPr/>
        </p:nvGrpSpPr>
        <p:grpSpPr>
          <a:xfrm>
            <a:off x="1137244" y="1047992"/>
            <a:ext cx="1427586" cy="1656000"/>
            <a:chOff x="1772354" y="1534077"/>
            <a:chExt cx="1427586" cy="1656000"/>
          </a:xfrm>
        </p:grpSpPr>
        <p:sp>
          <p:nvSpPr>
            <p:cNvPr id="11" name="六边形 10"/>
            <p:cNvSpPr>
              <a:spLocks noChangeAspect="1"/>
            </p:cNvSpPr>
            <p:nvPr/>
          </p:nvSpPr>
          <p:spPr>
            <a:xfrm rot="16200000">
              <a:off x="1658147" y="1648284"/>
              <a:ext cx="1656000" cy="1427586"/>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淘宝网chenying0907出品 11"/>
            <p:cNvSpPr txBox="1"/>
            <p:nvPr/>
          </p:nvSpPr>
          <p:spPr>
            <a:xfrm>
              <a:off x="1835696" y="1635646"/>
              <a:ext cx="1224644" cy="1446550"/>
            </a:xfrm>
            <a:prstGeom prst="rect">
              <a:avLst/>
            </a:prstGeom>
            <a:noFill/>
          </p:spPr>
          <p:txBody>
            <a:bodyPr wrap="square" rtlCol="0">
              <a:spAutoFit/>
            </a:bodyPr>
            <a:lstStyle/>
            <a:p>
              <a:pPr algn="ctr"/>
              <a:r>
                <a:rPr lang="en-US" altLang="zh-CN" sz="8800" dirty="0">
                  <a:solidFill>
                    <a:schemeClr val="bg1"/>
                  </a:solidFill>
                  <a:latin typeface="Impact" panose="020B0806030902050204" pitchFamily="34" charset="0"/>
                  <a:ea typeface="Arial Unicode MS" panose="020B0604020202020204" pitchFamily="34" charset="-122"/>
                  <a:cs typeface="Arial Unicode MS" panose="020B0604020202020204" pitchFamily="34" charset="-122"/>
                </a:rPr>
                <a:t>9</a:t>
              </a:r>
              <a:endParaRPr lang="zh-CN" altLang="en-US" sz="8800" dirty="0">
                <a:solidFill>
                  <a:schemeClr val="bg1"/>
                </a:solidFill>
                <a:latin typeface="Impact" panose="020B0806030902050204" pitchFamily="34" charset="0"/>
                <a:ea typeface="Arial Unicode MS" panose="020B0604020202020204" pitchFamily="34" charset="-122"/>
                <a:cs typeface="Arial Unicode MS" panose="020B0604020202020204" pitchFamily="34" charset="-122"/>
              </a:endParaRPr>
            </a:p>
          </p:txBody>
        </p:sp>
      </p:grpSp>
      <p:sp>
        <p:nvSpPr>
          <p:cNvPr id="13" name="淘宝网chenying0907出品 12"/>
          <p:cNvSpPr txBox="1"/>
          <p:nvPr/>
        </p:nvSpPr>
        <p:spPr bwMode="auto">
          <a:xfrm>
            <a:off x="3075450" y="1037655"/>
            <a:ext cx="5104869" cy="830997"/>
          </a:xfrm>
          <a:prstGeom prst="rect">
            <a:avLst/>
          </a:prstGeom>
          <a:noFill/>
        </p:spPr>
        <p:txBody>
          <a:bodyPr wrap="square">
            <a:spAutoFit/>
          </a:bodyPr>
          <a:lstStyle/>
          <a:p>
            <a:pPr eaLnBrk="1" fontAlgn="auto" hangingPunct="1">
              <a:spcBef>
                <a:spcPts val="0"/>
              </a:spcBef>
              <a:spcAft>
                <a:spcPts val="0"/>
              </a:spcAft>
              <a:defRPr/>
            </a:pPr>
            <a:r>
              <a:rPr lang="zh-CN" altLang="en-US" sz="4800" dirty="0">
                <a:solidFill>
                  <a:schemeClr val="bg1">
                    <a:lumMod val="95000"/>
                  </a:schemeClr>
                </a:solidFill>
                <a:latin typeface="华文细黑" panose="02010600040101010101" pitchFamily="2" charset="-122"/>
                <a:ea typeface="华文细黑" panose="02010600040101010101" pitchFamily="2" charset="-122"/>
                <a:cs typeface="Arial" pitchFamily="34" charset="0"/>
              </a:rPr>
              <a:t>实验总结与改进</a:t>
            </a:r>
            <a:endParaRPr lang="zh-CN" altLang="en-US" sz="4800" baseline="-3000" dirty="0">
              <a:solidFill>
                <a:schemeClr val="bg1">
                  <a:lumMod val="95000"/>
                </a:schemeClr>
              </a:solidFill>
              <a:latin typeface="华文细黑" panose="02010600040101010101" pitchFamily="2" charset="-122"/>
              <a:ea typeface="华文细黑" panose="02010600040101010101" pitchFamily="2" charset="-122"/>
              <a:cs typeface="Arial" pitchFamily="34" charset="0"/>
            </a:endParaRPr>
          </a:p>
        </p:txBody>
      </p:sp>
    </p:spTree>
    <p:extLst>
      <p:ext uri="{BB962C8B-B14F-4D97-AF65-F5344CB8AC3E}">
        <p14:creationId xmlns:p14="http://schemas.microsoft.com/office/powerpoint/2010/main" val="4008115835"/>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250" fill="hold"/>
                                        <p:tgtEl>
                                          <p:spTgt spid="10"/>
                                        </p:tgtEl>
                                        <p:attrNameLst>
                                          <p:attrName>ppt_w</p:attrName>
                                        </p:attrNameLst>
                                      </p:cBhvr>
                                      <p:tavLst>
                                        <p:tav tm="0">
                                          <p:val>
                                            <p:fltVal val="0"/>
                                          </p:val>
                                        </p:tav>
                                        <p:tav tm="100000">
                                          <p:val>
                                            <p:strVal val="#ppt_w"/>
                                          </p:val>
                                        </p:tav>
                                      </p:tavLst>
                                    </p:anim>
                                    <p:anim calcmode="lin" valueType="num">
                                      <p:cBhvr>
                                        <p:cTn id="8" dur="250" fill="hold"/>
                                        <p:tgtEl>
                                          <p:spTgt spid="10"/>
                                        </p:tgtEl>
                                        <p:attrNameLst>
                                          <p:attrName>ppt_h</p:attrName>
                                        </p:attrNameLst>
                                      </p:cBhvr>
                                      <p:tavLst>
                                        <p:tav tm="0">
                                          <p:val>
                                            <p:fltVal val="0"/>
                                          </p:val>
                                        </p:tav>
                                        <p:tav tm="100000">
                                          <p:val>
                                            <p:strVal val="#ppt_h"/>
                                          </p:val>
                                        </p:tav>
                                      </p:tavLst>
                                    </p:anim>
                                    <p:animEffect transition="in" filter="fade">
                                      <p:cBhvr>
                                        <p:cTn id="9" dur="250"/>
                                        <p:tgtEl>
                                          <p:spTgt spid="10"/>
                                        </p:tgtEl>
                                      </p:cBhvr>
                                    </p:animEffect>
                                  </p:childTnLst>
                                </p:cTn>
                              </p:par>
                              <p:par>
                                <p:cTn id="10" presetID="6" presetClass="emph" presetSubtype="0" decel="100000" fill="hold" nodeType="withEffect">
                                  <p:stCondLst>
                                    <p:cond delay="200"/>
                                  </p:stCondLst>
                                  <p:childTnLst>
                                    <p:animScale>
                                      <p:cBhvr>
                                        <p:cTn id="11" dur="250" fill="hold"/>
                                        <p:tgtEl>
                                          <p:spTgt spid="10"/>
                                        </p:tgtEl>
                                      </p:cBhvr>
                                      <p:by x="110000" y="110000"/>
                                    </p:animScale>
                                  </p:childTnLst>
                                </p:cTn>
                              </p:par>
                              <p:par>
                                <p:cTn id="12" presetID="6" presetClass="emph" presetSubtype="0" decel="100000" fill="hold" nodeType="withEffect">
                                  <p:stCondLst>
                                    <p:cond delay="300"/>
                                  </p:stCondLst>
                                  <p:childTnLst>
                                    <p:animScale>
                                      <p:cBhvr>
                                        <p:cTn id="13" dur="250" fill="hold"/>
                                        <p:tgtEl>
                                          <p:spTgt spid="10"/>
                                        </p:tgtEl>
                                      </p:cBhvr>
                                      <p:by x="91000" y="91000"/>
                                    </p:animScale>
                                  </p:childTnLst>
                                </p:cTn>
                              </p:par>
                            </p:childTnLst>
                          </p:cTn>
                        </p:par>
                        <p:par>
                          <p:cTn id="14" fill="hold">
                            <p:stCondLst>
                              <p:cond delay="550"/>
                            </p:stCondLst>
                            <p:childTnLst>
                              <p:par>
                                <p:cTn id="15" presetID="2" presetClass="entr" presetSubtype="6" decel="10000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400" fill="hold"/>
                                        <p:tgtEl>
                                          <p:spTgt spid="7"/>
                                        </p:tgtEl>
                                        <p:attrNameLst>
                                          <p:attrName>ppt_x</p:attrName>
                                        </p:attrNameLst>
                                      </p:cBhvr>
                                      <p:tavLst>
                                        <p:tav tm="0">
                                          <p:val>
                                            <p:strVal val="1+#ppt_w/2"/>
                                          </p:val>
                                        </p:tav>
                                        <p:tav tm="100000">
                                          <p:val>
                                            <p:strVal val="#ppt_x"/>
                                          </p:val>
                                        </p:tav>
                                      </p:tavLst>
                                    </p:anim>
                                    <p:anim calcmode="lin" valueType="num">
                                      <p:cBhvr additive="base">
                                        <p:cTn id="18" dur="400" fill="hold"/>
                                        <p:tgtEl>
                                          <p:spTgt spid="7"/>
                                        </p:tgtEl>
                                        <p:attrNameLst>
                                          <p:attrName>ppt_y</p:attrName>
                                        </p:attrNameLst>
                                      </p:cBhvr>
                                      <p:tavLst>
                                        <p:tav tm="0">
                                          <p:val>
                                            <p:strVal val="1+#ppt_h/2"/>
                                          </p:val>
                                        </p:tav>
                                        <p:tav tm="100000">
                                          <p:val>
                                            <p:strVal val="#ppt_y"/>
                                          </p:val>
                                        </p:tav>
                                      </p:tavLst>
                                    </p:anim>
                                  </p:childTnLst>
                                </p:cTn>
                              </p:par>
                              <p:par>
                                <p:cTn id="19" presetID="2" presetClass="entr" presetSubtype="9" decel="100000" fill="hold" grpId="0" nodeType="withEffect">
                                  <p:stCondLst>
                                    <p:cond delay="15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400" fill="hold"/>
                                        <p:tgtEl>
                                          <p:spTgt spid="9"/>
                                        </p:tgtEl>
                                        <p:attrNameLst>
                                          <p:attrName>ppt_x</p:attrName>
                                        </p:attrNameLst>
                                      </p:cBhvr>
                                      <p:tavLst>
                                        <p:tav tm="0">
                                          <p:val>
                                            <p:strVal val="0-#ppt_w/2"/>
                                          </p:val>
                                        </p:tav>
                                        <p:tav tm="100000">
                                          <p:val>
                                            <p:strVal val="#ppt_x"/>
                                          </p:val>
                                        </p:tav>
                                      </p:tavLst>
                                    </p:anim>
                                    <p:anim calcmode="lin" valueType="num">
                                      <p:cBhvr additive="base">
                                        <p:cTn id="22" dur="400" fill="hold"/>
                                        <p:tgtEl>
                                          <p:spTgt spid="9"/>
                                        </p:tgtEl>
                                        <p:attrNameLst>
                                          <p:attrName>ppt_y</p:attrName>
                                        </p:attrNameLst>
                                      </p:cBhvr>
                                      <p:tavLst>
                                        <p:tav tm="0">
                                          <p:val>
                                            <p:strVal val="0-#ppt_h/2"/>
                                          </p:val>
                                        </p:tav>
                                        <p:tav tm="100000">
                                          <p:val>
                                            <p:strVal val="#ppt_y"/>
                                          </p:val>
                                        </p:tav>
                                      </p:tavLst>
                                    </p:anim>
                                  </p:childTnLst>
                                </p:cTn>
                              </p:par>
                              <p:par>
                                <p:cTn id="23" presetID="2" presetClass="entr" presetSubtype="12" decel="100000" fill="hold" grpId="0" nodeType="withEffect">
                                  <p:stCondLst>
                                    <p:cond delay="30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400" fill="hold"/>
                                        <p:tgtEl>
                                          <p:spTgt spid="8"/>
                                        </p:tgtEl>
                                        <p:attrNameLst>
                                          <p:attrName>ppt_x</p:attrName>
                                        </p:attrNameLst>
                                      </p:cBhvr>
                                      <p:tavLst>
                                        <p:tav tm="0">
                                          <p:val>
                                            <p:strVal val="0-#ppt_w/2"/>
                                          </p:val>
                                        </p:tav>
                                        <p:tav tm="100000">
                                          <p:val>
                                            <p:strVal val="#ppt_x"/>
                                          </p:val>
                                        </p:tav>
                                      </p:tavLst>
                                    </p:anim>
                                    <p:anim calcmode="lin" valueType="num">
                                      <p:cBhvr additive="base">
                                        <p:cTn id="26" dur="400" fill="hold"/>
                                        <p:tgtEl>
                                          <p:spTgt spid="8"/>
                                        </p:tgtEl>
                                        <p:attrNameLst>
                                          <p:attrName>ppt_y</p:attrName>
                                        </p:attrNameLst>
                                      </p:cBhvr>
                                      <p:tavLst>
                                        <p:tav tm="0">
                                          <p:val>
                                            <p:strVal val="1+#ppt_h/2"/>
                                          </p:val>
                                        </p:tav>
                                        <p:tav tm="100000">
                                          <p:val>
                                            <p:strVal val="#ppt_y"/>
                                          </p:val>
                                        </p:tav>
                                      </p:tavLst>
                                    </p:anim>
                                  </p:childTnLst>
                                </p:cTn>
                              </p:par>
                            </p:childTnLst>
                          </p:cTn>
                        </p:par>
                        <p:par>
                          <p:cTn id="27" fill="hold">
                            <p:stCondLst>
                              <p:cond delay="1250"/>
                            </p:stCondLst>
                            <p:childTnLst>
                              <p:par>
                                <p:cTn id="28" presetID="2" presetClass="entr" presetSubtype="1" decel="100000" fill="hold" grpId="0" nodeType="afterEffect">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cBhvr additive="base">
                                        <p:cTn id="30" dur="500" fill="hold"/>
                                        <p:tgtEl>
                                          <p:spTgt spid="13"/>
                                        </p:tgtEl>
                                        <p:attrNameLst>
                                          <p:attrName>ppt_x</p:attrName>
                                        </p:attrNameLst>
                                      </p:cBhvr>
                                      <p:tavLst>
                                        <p:tav tm="0">
                                          <p:val>
                                            <p:strVal val="#ppt_x"/>
                                          </p:val>
                                        </p:tav>
                                        <p:tav tm="100000">
                                          <p:val>
                                            <p:strVal val="#ppt_x"/>
                                          </p:val>
                                        </p:tav>
                                      </p:tavLst>
                                    </p:anim>
                                    <p:anim calcmode="lin" valueType="num">
                                      <p:cBhvr additive="base">
                                        <p:cTn id="31" dur="5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3"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943819" y="270928"/>
            <a:ext cx="5256362" cy="452036"/>
          </a:xfrm>
        </p:spPr>
        <p:txBody>
          <a:bodyPr>
            <a:normAutofit/>
          </a:bodyPr>
          <a:lstStyle/>
          <a:p>
            <a:pPr marL="0" indent="0" algn="ctr">
              <a:buNone/>
            </a:pPr>
            <a:r>
              <a:rPr lang="zh-CN" altLang="en-US" dirty="0"/>
              <a:t>任务二</a:t>
            </a:r>
          </a:p>
        </p:txBody>
      </p:sp>
      <p:sp>
        <p:nvSpPr>
          <p:cNvPr id="4" name="矩形 3">
            <a:extLst>
              <a:ext uri="{FF2B5EF4-FFF2-40B4-BE49-F238E27FC236}">
                <a16:creationId xmlns:a16="http://schemas.microsoft.com/office/drawing/2014/main" id="{EC850797-95CF-4807-B8B6-9A5CD8E5813D}"/>
              </a:ext>
            </a:extLst>
          </p:cNvPr>
          <p:cNvSpPr/>
          <p:nvPr/>
        </p:nvSpPr>
        <p:spPr>
          <a:xfrm>
            <a:off x="514708" y="1134585"/>
            <a:ext cx="7792529" cy="1962076"/>
          </a:xfrm>
          <a:prstGeom prst="rect">
            <a:avLst/>
          </a:prstGeom>
        </p:spPr>
        <p:txBody>
          <a:bodyPr wrap="square">
            <a:spAutoFit/>
          </a:bodyPr>
          <a:lstStyle/>
          <a:p>
            <a:pPr marL="342900" indent="-342900">
              <a:buFont typeface="+mj-lt"/>
              <a:buAutoNum type="alphaLcParenR"/>
            </a:pPr>
            <a:r>
              <a:rPr lang="zh-CN" altLang="en-US" dirty="0"/>
              <a:t>任务二中人物同现次数可以使用</a:t>
            </a:r>
            <a:r>
              <a:rPr lang="en-US" altLang="zh-CN" dirty="0" err="1"/>
              <a:t>VIntWritable</a:t>
            </a:r>
            <a:r>
              <a:rPr lang="zh-CN" altLang="en-US" dirty="0"/>
              <a:t>代替</a:t>
            </a:r>
            <a:r>
              <a:rPr lang="en-US" altLang="zh-CN" dirty="0" err="1"/>
              <a:t>IntWritable</a:t>
            </a:r>
            <a:r>
              <a:rPr lang="zh-CN" altLang="en-US" dirty="0"/>
              <a:t>，因为</a:t>
            </a:r>
            <a:r>
              <a:rPr lang="en-US" altLang="zh-CN" dirty="0" err="1"/>
              <a:t>VIntWritable</a:t>
            </a:r>
            <a:r>
              <a:rPr lang="zh-CN" altLang="en-US" dirty="0"/>
              <a:t>对于小整数会采用更短的长度，提高传输效率。而同现次数最大人物对</a:t>
            </a:r>
            <a:r>
              <a:rPr lang="en-US" altLang="zh-CN" dirty="0"/>
              <a:t>&lt;</a:t>
            </a:r>
            <a:r>
              <a:rPr lang="zh-CN" altLang="en-US" dirty="0"/>
              <a:t>郭靖，黄蓉</a:t>
            </a:r>
            <a:r>
              <a:rPr lang="en-US" altLang="zh-CN" dirty="0"/>
              <a:t>&gt;</a:t>
            </a:r>
            <a:r>
              <a:rPr lang="zh-CN" altLang="en-US" dirty="0"/>
              <a:t>仅为一千多。</a:t>
            </a:r>
            <a:endParaRPr lang="en-US" altLang="zh-CN" dirty="0"/>
          </a:p>
          <a:p>
            <a:pPr marL="342900" indent="-342900">
              <a:buFont typeface="+mj-lt"/>
              <a:buAutoNum type="alphaLcParenR"/>
            </a:pPr>
            <a:endParaRPr lang="en-US" altLang="zh-CN" dirty="0"/>
          </a:p>
          <a:p>
            <a:pPr marL="342900" indent="-342900">
              <a:buFont typeface="+mj-lt"/>
              <a:buAutoNum type="alphaLcParenR"/>
            </a:pPr>
            <a:r>
              <a:rPr lang="zh-CN" altLang="en-US" dirty="0"/>
              <a:t>统计人物同现时，可以考虑根据人物字母顺序，将</a:t>
            </a:r>
            <a:r>
              <a:rPr lang="en-US" altLang="zh-CN" dirty="0"/>
              <a:t>&lt;</a:t>
            </a:r>
            <a:r>
              <a:rPr lang="en-US" altLang="zh-CN" dirty="0" err="1"/>
              <a:t>a,b</a:t>
            </a:r>
            <a:r>
              <a:rPr lang="en-US" altLang="zh-CN" dirty="0"/>
              <a:t>&gt;</a:t>
            </a:r>
            <a:r>
              <a:rPr lang="zh-CN" altLang="en-US" dirty="0"/>
              <a:t>与</a:t>
            </a:r>
            <a:r>
              <a:rPr lang="en-US" altLang="zh-CN" dirty="0"/>
              <a:t>&lt;</a:t>
            </a:r>
            <a:r>
              <a:rPr lang="en-US" altLang="zh-CN" dirty="0" err="1"/>
              <a:t>b,a</a:t>
            </a:r>
            <a:r>
              <a:rPr lang="en-US" altLang="zh-CN" dirty="0"/>
              <a:t>&gt;</a:t>
            </a:r>
            <a:r>
              <a:rPr lang="zh-CN" altLang="en-US" dirty="0"/>
              <a:t>统一为</a:t>
            </a:r>
            <a:r>
              <a:rPr lang="en-US" altLang="zh-CN" dirty="0"/>
              <a:t>&lt;</a:t>
            </a:r>
            <a:r>
              <a:rPr lang="en-US" altLang="zh-CN" dirty="0" err="1"/>
              <a:t>a,b</a:t>
            </a:r>
            <a:r>
              <a:rPr lang="en-US" altLang="zh-CN" dirty="0"/>
              <a:t>&gt;</a:t>
            </a:r>
            <a:r>
              <a:rPr lang="zh-CN" altLang="en-US" dirty="0"/>
              <a:t>。这样任务二</a:t>
            </a:r>
            <a:r>
              <a:rPr lang="en-US" altLang="zh-CN" dirty="0"/>
              <a:t>mapper</a:t>
            </a:r>
            <a:r>
              <a:rPr lang="zh-CN" altLang="en-US" dirty="0"/>
              <a:t>和</a:t>
            </a:r>
            <a:r>
              <a:rPr lang="en-US" altLang="zh-CN" dirty="0"/>
              <a:t>reducer</a:t>
            </a:r>
            <a:r>
              <a:rPr lang="zh-CN" altLang="en-US" dirty="0"/>
              <a:t>之间减少一倍的传输损耗，任务二的输出结果将减少一倍占用空间，任务三</a:t>
            </a:r>
            <a:r>
              <a:rPr lang="en-US" altLang="zh-CN" dirty="0"/>
              <a:t>mapper</a:t>
            </a:r>
            <a:r>
              <a:rPr lang="zh-CN" altLang="en-US" dirty="0"/>
              <a:t>读、任务二</a:t>
            </a:r>
            <a:r>
              <a:rPr lang="en-US" altLang="zh-CN" dirty="0"/>
              <a:t>reducer</a:t>
            </a:r>
            <a:r>
              <a:rPr lang="zh-CN" altLang="en-US" dirty="0"/>
              <a:t>写也将减少一倍读写文件时间损耗。实现时可以将任务二</a:t>
            </a:r>
            <a:r>
              <a:rPr lang="en-US" altLang="zh-CN" dirty="0"/>
              <a:t>mapper</a:t>
            </a:r>
            <a:r>
              <a:rPr lang="zh-CN" altLang="en-US" dirty="0"/>
              <a:t>中</a:t>
            </a:r>
            <a:r>
              <a:rPr lang="en-US" altLang="zh-CN" dirty="0"/>
              <a:t>HashSet</a:t>
            </a:r>
            <a:r>
              <a:rPr lang="zh-CN" altLang="en-US" dirty="0"/>
              <a:t>用</a:t>
            </a:r>
            <a:r>
              <a:rPr lang="en-US" altLang="zh-CN" dirty="0" err="1"/>
              <a:t>TreeSet</a:t>
            </a:r>
            <a:r>
              <a:rPr lang="zh-CN" altLang="en-US" dirty="0"/>
              <a:t>代替来保证有序，在内部</a:t>
            </a:r>
            <a:r>
              <a:rPr lang="en-US" altLang="zh-CN" dirty="0"/>
              <a:t>for</a:t>
            </a:r>
            <a:r>
              <a:rPr lang="zh-CN" altLang="en-US" dirty="0"/>
              <a:t>循环中只发射在外部</a:t>
            </a:r>
            <a:r>
              <a:rPr lang="en-US" altLang="zh-CN" dirty="0"/>
              <a:t>for</a:t>
            </a:r>
            <a:r>
              <a:rPr lang="zh-CN" altLang="en-US" dirty="0"/>
              <a:t>循环当前值之后（或之前）的部分。当然任务三中</a:t>
            </a:r>
            <a:r>
              <a:rPr lang="en-US" altLang="zh-CN" dirty="0"/>
              <a:t>mapper</a:t>
            </a:r>
            <a:r>
              <a:rPr lang="zh-CN" altLang="en-US" dirty="0"/>
              <a:t>就要修改为：既发射第一个人名又发射第二个人名。之后保持不变。当然也要考虑到</a:t>
            </a:r>
            <a:r>
              <a:rPr lang="en-US" altLang="zh-CN" dirty="0" err="1"/>
              <a:t>TreeSet</a:t>
            </a:r>
            <a:r>
              <a:rPr lang="zh-CN" altLang="en-US" dirty="0"/>
              <a:t>比</a:t>
            </a:r>
            <a:r>
              <a:rPr lang="en-US" altLang="zh-CN" dirty="0"/>
              <a:t>HashSet</a:t>
            </a:r>
            <a:r>
              <a:rPr lang="zh-CN" altLang="en-US" dirty="0"/>
              <a:t>可能要消耗更多时间。</a:t>
            </a:r>
            <a:endParaRPr lang="en-US" altLang="zh-CN" dirty="0"/>
          </a:p>
        </p:txBody>
      </p:sp>
    </p:spTree>
    <p:extLst>
      <p:ext uri="{BB962C8B-B14F-4D97-AF65-F5344CB8AC3E}">
        <p14:creationId xmlns:p14="http://schemas.microsoft.com/office/powerpoint/2010/main" val="63623856"/>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943819" y="270928"/>
            <a:ext cx="5256362" cy="452036"/>
          </a:xfrm>
        </p:spPr>
        <p:txBody>
          <a:bodyPr>
            <a:normAutofit/>
          </a:bodyPr>
          <a:lstStyle/>
          <a:p>
            <a:pPr marL="0" indent="0" algn="ctr">
              <a:buNone/>
            </a:pPr>
            <a:r>
              <a:rPr lang="zh-CN" altLang="en-US" dirty="0"/>
              <a:t>任务三</a:t>
            </a:r>
          </a:p>
        </p:txBody>
      </p:sp>
      <p:sp>
        <p:nvSpPr>
          <p:cNvPr id="4" name="矩形 3">
            <a:extLst>
              <a:ext uri="{FF2B5EF4-FFF2-40B4-BE49-F238E27FC236}">
                <a16:creationId xmlns:a16="http://schemas.microsoft.com/office/drawing/2014/main" id="{EC850797-95CF-4807-B8B6-9A5CD8E5813D}"/>
              </a:ext>
            </a:extLst>
          </p:cNvPr>
          <p:cNvSpPr/>
          <p:nvPr/>
        </p:nvSpPr>
        <p:spPr>
          <a:xfrm>
            <a:off x="514708" y="1134585"/>
            <a:ext cx="7792529" cy="3000821"/>
          </a:xfrm>
          <a:prstGeom prst="rect">
            <a:avLst/>
          </a:prstGeom>
        </p:spPr>
        <p:txBody>
          <a:bodyPr wrap="square">
            <a:spAutoFit/>
          </a:bodyPr>
          <a:lstStyle/>
          <a:p>
            <a:pPr marL="342900" indent="-342900">
              <a:buFont typeface="+mj-lt"/>
              <a:buAutoNum type="alphaLcParenR"/>
            </a:pPr>
            <a:r>
              <a:rPr lang="zh-CN" altLang="en-US" dirty="0"/>
              <a:t>数据格式中很多地方使用</a:t>
            </a:r>
            <a:r>
              <a:rPr lang="en-US" altLang="zh-CN" dirty="0"/>
              <a:t>Text</a:t>
            </a:r>
            <a:r>
              <a:rPr lang="zh-CN" altLang="en-US" dirty="0"/>
              <a:t>传输。可以考虑使用自定义</a:t>
            </a:r>
            <a:r>
              <a:rPr lang="en-US" altLang="zh-CN" dirty="0"/>
              <a:t>Writable</a:t>
            </a:r>
            <a:r>
              <a:rPr lang="zh-CN" altLang="en-US" dirty="0"/>
              <a:t>数据格式，来减少序列化时间和传输损耗。</a:t>
            </a:r>
            <a:endParaRPr lang="en-US" altLang="zh-CN" dirty="0"/>
          </a:p>
          <a:p>
            <a:pPr marL="342900" indent="-342900">
              <a:buFont typeface="+mj-lt"/>
              <a:buAutoNum type="alphaLcParenR"/>
            </a:pPr>
            <a:endParaRPr lang="en-US" altLang="zh-CN" dirty="0"/>
          </a:p>
          <a:p>
            <a:pPr marL="342900" indent="-342900">
              <a:buFont typeface="+mj-lt"/>
              <a:buAutoNum type="alphaLcParenR"/>
            </a:pPr>
            <a:r>
              <a:rPr lang="en-US" altLang="zh-CN" dirty="0"/>
              <a:t>reducer</a:t>
            </a:r>
            <a:r>
              <a:rPr lang="zh-CN" altLang="en-US" dirty="0"/>
              <a:t>中</a:t>
            </a:r>
            <a:r>
              <a:rPr lang="en-US" altLang="zh-CN" dirty="0"/>
              <a:t>HashMap</a:t>
            </a:r>
            <a:r>
              <a:rPr lang="zh-CN" altLang="en-US" dirty="0"/>
              <a:t>的使用是没有必要的。应该使用类似</a:t>
            </a:r>
            <a:r>
              <a:rPr lang="en-US" altLang="zh-CN" dirty="0"/>
              <a:t>List&lt;Pair&lt;String, Integer&gt;&gt;</a:t>
            </a:r>
            <a:r>
              <a:rPr lang="zh-CN" altLang="en-US" dirty="0"/>
              <a:t>代替，加快</a:t>
            </a:r>
            <a:r>
              <a:rPr lang="en-US" altLang="zh-CN" dirty="0"/>
              <a:t>reducer</a:t>
            </a:r>
            <a:r>
              <a:rPr lang="zh-CN" altLang="en-US" dirty="0"/>
              <a:t>端时间、空间效率。</a:t>
            </a:r>
            <a:endParaRPr lang="en-US" altLang="zh-CN" dirty="0"/>
          </a:p>
          <a:p>
            <a:pPr marL="342900" indent="-342900">
              <a:buFont typeface="+mj-lt"/>
              <a:buAutoNum type="alphaLcParenR"/>
            </a:pPr>
            <a:endParaRPr lang="en-US" altLang="zh-CN" dirty="0"/>
          </a:p>
          <a:p>
            <a:pPr marL="342900" indent="-342900">
              <a:buFont typeface="+mj-lt"/>
              <a:buAutoNum type="alphaLcParenR"/>
            </a:pPr>
            <a:r>
              <a:rPr lang="zh-CN" altLang="en-US" dirty="0"/>
              <a:t>实际上任务四和五的实现有一些“不合理”。比如某小喽啰只和郭靖同现过一次，这样小喽啰的邻接表中郭靖的权重是</a:t>
            </a:r>
            <a:r>
              <a:rPr lang="en-US" altLang="zh-CN" dirty="0"/>
              <a:t>1</a:t>
            </a:r>
            <a:r>
              <a:rPr lang="zh-CN" altLang="en-US" dirty="0"/>
              <a:t>，郭靖的邻接表中小喽啰的权重是</a:t>
            </a:r>
            <a:r>
              <a:rPr lang="en-US" altLang="zh-CN" dirty="0"/>
              <a:t>0.001</a:t>
            </a:r>
            <a:r>
              <a:rPr lang="zh-CN" altLang="en-US" dirty="0"/>
              <a:t>。这样实现，小喽啰对郭靖的影响权重成了</a:t>
            </a:r>
            <a:r>
              <a:rPr lang="en-US" altLang="zh-CN" dirty="0"/>
              <a:t>1</a:t>
            </a:r>
            <a:r>
              <a:rPr lang="zh-CN" altLang="en-US" dirty="0"/>
              <a:t>，郭靖对小喽啰的影响权重成了</a:t>
            </a:r>
            <a:r>
              <a:rPr lang="en-US" altLang="zh-CN" dirty="0"/>
              <a:t>0.001</a:t>
            </a:r>
            <a:r>
              <a:rPr lang="zh-CN" altLang="en-US" dirty="0"/>
              <a:t>。但是实际上，显然郭靖对于小喽啰的影响权重应该大，小喽啰对于郭靖的影响权重应该小。也就是说，邻接表中的每一条出边应该看成反向的影响权重，“出”边表应当看作入边表。但是修改任务四和五的代码实现是相当困难的，那样算法得重新设计。可以考虑在任务</a:t>
            </a:r>
            <a:r>
              <a:rPr lang="en-US" altLang="zh-CN" dirty="0"/>
              <a:t>3</a:t>
            </a:r>
            <a:r>
              <a:rPr lang="zh-CN" altLang="en-US" dirty="0"/>
              <a:t>之后加一个任务</a:t>
            </a:r>
            <a:r>
              <a:rPr lang="en-US" altLang="zh-CN" dirty="0"/>
              <a:t>3.5</a:t>
            </a:r>
            <a:r>
              <a:rPr lang="zh-CN" altLang="en-US" dirty="0"/>
              <a:t>，将“出”边表改成“入”边表。然后</a:t>
            </a:r>
            <a:r>
              <a:rPr lang="en-US" altLang="zh-CN" dirty="0"/>
              <a:t>Page Rank</a:t>
            </a:r>
            <a:r>
              <a:rPr lang="zh-CN" altLang="en-US" dirty="0"/>
              <a:t>和标签传播就不依赖任务</a:t>
            </a:r>
            <a:r>
              <a:rPr lang="en-US" altLang="zh-CN" dirty="0"/>
              <a:t>3</a:t>
            </a:r>
            <a:r>
              <a:rPr lang="zh-CN" altLang="en-US" dirty="0"/>
              <a:t>的输出，而是依赖任务</a:t>
            </a:r>
            <a:r>
              <a:rPr lang="en-US" altLang="zh-CN" dirty="0"/>
              <a:t>3.5 </a:t>
            </a:r>
            <a:r>
              <a:rPr lang="zh-CN" altLang="en-US" dirty="0"/>
              <a:t>的输出，并且也不需要修改代码。</a:t>
            </a:r>
            <a:endParaRPr lang="en-US" altLang="zh-CN" dirty="0"/>
          </a:p>
        </p:txBody>
      </p:sp>
    </p:spTree>
    <p:extLst>
      <p:ext uri="{BB962C8B-B14F-4D97-AF65-F5344CB8AC3E}">
        <p14:creationId xmlns:p14="http://schemas.microsoft.com/office/powerpoint/2010/main" val="3207080877"/>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943819" y="270928"/>
            <a:ext cx="5256362" cy="452036"/>
          </a:xfrm>
        </p:spPr>
        <p:txBody>
          <a:bodyPr>
            <a:normAutofit/>
          </a:bodyPr>
          <a:lstStyle/>
          <a:p>
            <a:pPr marL="0" indent="0" algn="ctr">
              <a:buNone/>
            </a:pPr>
            <a:r>
              <a:rPr lang="zh-CN" altLang="en-US" dirty="0"/>
              <a:t>任务四</a:t>
            </a:r>
          </a:p>
        </p:txBody>
      </p:sp>
      <p:sp>
        <p:nvSpPr>
          <p:cNvPr id="4" name="矩形 3">
            <a:extLst>
              <a:ext uri="{FF2B5EF4-FFF2-40B4-BE49-F238E27FC236}">
                <a16:creationId xmlns:a16="http://schemas.microsoft.com/office/drawing/2014/main" id="{EC850797-95CF-4807-B8B6-9A5CD8E5813D}"/>
              </a:ext>
            </a:extLst>
          </p:cNvPr>
          <p:cNvSpPr/>
          <p:nvPr/>
        </p:nvSpPr>
        <p:spPr>
          <a:xfrm>
            <a:off x="514708" y="1134585"/>
            <a:ext cx="7792529" cy="1962076"/>
          </a:xfrm>
          <a:prstGeom prst="rect">
            <a:avLst/>
          </a:prstGeom>
        </p:spPr>
        <p:txBody>
          <a:bodyPr wrap="square">
            <a:spAutoFit/>
          </a:bodyPr>
          <a:lstStyle/>
          <a:p>
            <a:pPr marL="342900" indent="-342900">
              <a:buFont typeface="+mj-lt"/>
              <a:buAutoNum type="alphaLcParenR"/>
            </a:pPr>
            <a:r>
              <a:rPr lang="zh-CN" altLang="en-US" dirty="0"/>
              <a:t>原本迭代次数为</a:t>
            </a:r>
            <a:r>
              <a:rPr lang="en-US" altLang="zh-CN" dirty="0"/>
              <a:t>20</a:t>
            </a:r>
            <a:r>
              <a:rPr lang="zh-CN" altLang="en-US" dirty="0"/>
              <a:t>次，在检查中间结果时发现在</a:t>
            </a:r>
            <a:r>
              <a:rPr lang="en-US" altLang="zh-CN" dirty="0"/>
              <a:t>14</a:t>
            </a:r>
            <a:r>
              <a:rPr lang="zh-CN" altLang="en-US" dirty="0"/>
              <a:t>次之后，结果变化不大，基本收敛，因此将迭代次数改为</a:t>
            </a:r>
            <a:r>
              <a:rPr lang="en-US" altLang="zh-CN" dirty="0"/>
              <a:t>15</a:t>
            </a:r>
            <a:r>
              <a:rPr lang="zh-CN" altLang="en-US" dirty="0"/>
              <a:t>次，节省时间开销。</a:t>
            </a:r>
            <a:endParaRPr lang="en-US" altLang="zh-CN" dirty="0"/>
          </a:p>
          <a:p>
            <a:pPr marL="342900" indent="-342900">
              <a:buFont typeface="+mj-lt"/>
              <a:buAutoNum type="alphaLcParenR"/>
            </a:pPr>
            <a:endParaRPr lang="en-US" altLang="zh-CN" dirty="0"/>
          </a:p>
          <a:p>
            <a:pPr marL="342900" indent="-342900">
              <a:buFont typeface="+mj-lt"/>
              <a:buAutoNum type="alphaLcParenR"/>
            </a:pPr>
            <a:r>
              <a:rPr lang="zh-CN" altLang="en-US" dirty="0"/>
              <a:t>完整版的</a:t>
            </a:r>
            <a:r>
              <a:rPr lang="en-US" altLang="zh-CN" dirty="0"/>
              <a:t>PageRank</a:t>
            </a:r>
            <a:r>
              <a:rPr lang="zh-CN" altLang="en-US" dirty="0"/>
              <a:t>计算会引入随机跳转，避免自环节点以及无出度节点导致无法收敛。而本次数据实际不存在此类节点，因此无需引入，节省计算量。</a:t>
            </a:r>
            <a:endParaRPr lang="en-US" altLang="zh-CN" dirty="0"/>
          </a:p>
          <a:p>
            <a:pPr marL="342900" indent="-342900">
              <a:buFont typeface="+mj-lt"/>
              <a:buAutoNum type="alphaLcParenR"/>
            </a:pPr>
            <a:endParaRPr lang="en-US" altLang="zh-CN" dirty="0"/>
          </a:p>
          <a:p>
            <a:pPr marL="342900" indent="-342900">
              <a:buFont typeface="+mj-lt"/>
              <a:buAutoNum type="alphaLcParenR"/>
            </a:pPr>
            <a:r>
              <a:rPr lang="en-US" altLang="zh-CN" dirty="0"/>
              <a:t>PageRank</a:t>
            </a:r>
            <a:r>
              <a:rPr lang="zh-CN" altLang="en-US" dirty="0"/>
              <a:t>算法原本</a:t>
            </a:r>
            <a:r>
              <a:rPr lang="en-US" altLang="zh-CN" dirty="0"/>
              <a:t>RP</a:t>
            </a:r>
            <a:r>
              <a:rPr lang="zh-CN" altLang="en-US" dirty="0"/>
              <a:t>值设置为访问概率</a:t>
            </a:r>
            <a:r>
              <a:rPr lang="en-US" altLang="zh-CN" dirty="0"/>
              <a:t>1/N</a:t>
            </a:r>
            <a:r>
              <a:rPr lang="zh-CN" altLang="en-US" dirty="0"/>
              <a:t>，这样结果值为各节点的概率，和为</a:t>
            </a:r>
            <a:r>
              <a:rPr lang="en-US" altLang="zh-CN" dirty="0"/>
              <a:t>1</a:t>
            </a:r>
            <a:r>
              <a:rPr lang="zh-CN" altLang="en-US" dirty="0"/>
              <a:t>。但本次实验我们注重的是人物之间的相对重要程度，因此将</a:t>
            </a:r>
            <a:r>
              <a:rPr lang="en-US" altLang="zh-CN" dirty="0"/>
              <a:t>PR</a:t>
            </a:r>
            <a:r>
              <a:rPr lang="zh-CN" altLang="en-US" dirty="0"/>
              <a:t>放大</a:t>
            </a:r>
            <a:r>
              <a:rPr lang="en-US" altLang="zh-CN" dirty="0"/>
              <a:t>N</a:t>
            </a:r>
            <a:r>
              <a:rPr lang="zh-CN" altLang="en-US" dirty="0"/>
              <a:t>倍，设置初始值为</a:t>
            </a:r>
            <a:r>
              <a:rPr lang="en-US" altLang="zh-CN" dirty="0"/>
              <a:t>1.0</a:t>
            </a:r>
            <a:r>
              <a:rPr lang="zh-CN" altLang="en-US" dirty="0"/>
              <a:t>，从而以减小小数运算误差。</a:t>
            </a:r>
            <a:endParaRPr lang="en-US" altLang="zh-CN" dirty="0"/>
          </a:p>
        </p:txBody>
      </p:sp>
    </p:spTree>
    <p:extLst>
      <p:ext uri="{BB962C8B-B14F-4D97-AF65-F5344CB8AC3E}">
        <p14:creationId xmlns:p14="http://schemas.microsoft.com/office/powerpoint/2010/main" val="1475304539"/>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943819" y="270928"/>
            <a:ext cx="5256362" cy="452036"/>
          </a:xfrm>
        </p:spPr>
        <p:txBody>
          <a:bodyPr>
            <a:normAutofit/>
          </a:bodyPr>
          <a:lstStyle/>
          <a:p>
            <a:pPr marL="0" indent="0" algn="ctr">
              <a:buNone/>
            </a:pPr>
            <a:r>
              <a:rPr lang="zh-CN" altLang="en-US" dirty="0"/>
              <a:t>任务五</a:t>
            </a:r>
          </a:p>
        </p:txBody>
      </p:sp>
      <p:sp>
        <p:nvSpPr>
          <p:cNvPr id="4" name="矩形 3">
            <a:extLst>
              <a:ext uri="{FF2B5EF4-FFF2-40B4-BE49-F238E27FC236}">
                <a16:creationId xmlns:a16="http://schemas.microsoft.com/office/drawing/2014/main" id="{EC850797-95CF-4807-B8B6-9A5CD8E5813D}"/>
              </a:ext>
            </a:extLst>
          </p:cNvPr>
          <p:cNvSpPr/>
          <p:nvPr/>
        </p:nvSpPr>
        <p:spPr>
          <a:xfrm>
            <a:off x="514708" y="1134585"/>
            <a:ext cx="7792529" cy="1754326"/>
          </a:xfrm>
          <a:prstGeom prst="rect">
            <a:avLst/>
          </a:prstGeom>
        </p:spPr>
        <p:txBody>
          <a:bodyPr wrap="square">
            <a:spAutoFit/>
          </a:bodyPr>
          <a:lstStyle/>
          <a:p>
            <a:pPr marL="342900" indent="-342900">
              <a:buFont typeface="+mj-lt"/>
              <a:buAutoNum type="alphaLcParenR"/>
            </a:pPr>
            <a:r>
              <a:rPr lang="en-US" altLang="zh-CN" dirty="0"/>
              <a:t>【</a:t>
            </a:r>
            <a:r>
              <a:rPr lang="zh-CN" altLang="en-US" dirty="0"/>
              <a:t>已经解决</a:t>
            </a:r>
            <a:r>
              <a:rPr lang="en-US" altLang="zh-CN" dirty="0"/>
              <a:t>】</a:t>
            </a:r>
            <a:r>
              <a:rPr lang="zh-CN" altLang="en-US" dirty="0"/>
              <a:t>LPA当遇到二分图的时候，会出现标签震荡，这里当迭代轮数超过 10 轮后就会开始震荡，因此我们这里可以选择迭代 15 -20轮。</a:t>
            </a:r>
            <a:endParaRPr lang="en-US" altLang="zh-CN" dirty="0"/>
          </a:p>
          <a:p>
            <a:pPr marL="342900" indent="-342900">
              <a:buFont typeface="+mj-lt"/>
              <a:buAutoNum type="alphaLcParenR"/>
            </a:pPr>
            <a:endParaRPr lang="en-US" altLang="zh-CN" dirty="0"/>
          </a:p>
          <a:p>
            <a:pPr marL="342900" indent="-342900">
              <a:buFont typeface="+mj-lt"/>
              <a:buAutoNum type="alphaLcParenR"/>
            </a:pPr>
            <a:r>
              <a:rPr lang="zh-CN" altLang="en-US" dirty="0"/>
              <a:t>如果一个节点的出现次数最大的邻居标签不止一个时，随机选择一个标签作为自己标签。这种随机性可能会带来一个雪崩效应，即刚开始一个小小的聚类错误会不断被放大。</a:t>
            </a:r>
            <a:endParaRPr lang="en-US" altLang="zh-CN" dirty="0"/>
          </a:p>
          <a:p>
            <a:pPr marL="342900" indent="-342900">
              <a:buFont typeface="+mj-lt"/>
              <a:buAutoNum type="alphaLcParenR"/>
            </a:pPr>
            <a:endParaRPr lang="en-US" altLang="zh-CN" dirty="0"/>
          </a:p>
          <a:p>
            <a:pPr marL="342900" indent="-342900">
              <a:buFont typeface="+mj-lt"/>
              <a:buAutoNum type="alphaLcParenR"/>
            </a:pPr>
            <a:r>
              <a:rPr lang="zh-CN" altLang="en-US" dirty="0"/>
              <a:t>通过对实验五的结果进行分析，我们可以看出，相同标签的人物都是在同一本书中的人物。但因为人物同现关系窗口选择的大小问题，会出现一些很小的簇或者孤岛</a:t>
            </a:r>
            <a:endParaRPr lang="en-US" altLang="zh-CN" dirty="0"/>
          </a:p>
        </p:txBody>
      </p:sp>
    </p:spTree>
    <p:extLst>
      <p:ext uri="{BB962C8B-B14F-4D97-AF65-F5344CB8AC3E}">
        <p14:creationId xmlns:p14="http://schemas.microsoft.com/office/powerpoint/2010/main" val="3804404997"/>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943819" y="270928"/>
            <a:ext cx="5256362" cy="452036"/>
          </a:xfrm>
        </p:spPr>
        <p:txBody>
          <a:bodyPr>
            <a:normAutofit/>
          </a:bodyPr>
          <a:lstStyle/>
          <a:p>
            <a:pPr marL="0" indent="0" algn="ctr">
              <a:buNone/>
            </a:pPr>
            <a:r>
              <a:rPr lang="zh-CN" altLang="en-US" dirty="0"/>
              <a:t>任务六</a:t>
            </a:r>
          </a:p>
        </p:txBody>
      </p:sp>
      <p:sp>
        <p:nvSpPr>
          <p:cNvPr id="4" name="矩形 3">
            <a:extLst>
              <a:ext uri="{FF2B5EF4-FFF2-40B4-BE49-F238E27FC236}">
                <a16:creationId xmlns:a16="http://schemas.microsoft.com/office/drawing/2014/main" id="{924DE942-62F5-4C7F-B242-B69D6B9040DE}"/>
              </a:ext>
            </a:extLst>
          </p:cNvPr>
          <p:cNvSpPr/>
          <p:nvPr/>
        </p:nvSpPr>
        <p:spPr>
          <a:xfrm>
            <a:off x="465825" y="1036476"/>
            <a:ext cx="7660257" cy="3624069"/>
          </a:xfrm>
          <a:prstGeom prst="rect">
            <a:avLst/>
          </a:prstGeom>
        </p:spPr>
        <p:txBody>
          <a:bodyPr wrap="square">
            <a:spAutoFit/>
          </a:bodyPr>
          <a:lstStyle/>
          <a:p>
            <a:pPr marL="342900" indent="-342900">
              <a:buFont typeface="+mj-lt"/>
              <a:buAutoNum type="alphaLcParenR"/>
            </a:pPr>
            <a:r>
              <a:rPr lang="zh-CN" altLang="en-US" dirty="0"/>
              <a:t>【已经优化】由于QPainter的绘制特性缘故，因此人物的姓名有一半是倒着的，造成观感不佳，需要解决。</a:t>
            </a:r>
            <a:endParaRPr lang="en-US" altLang="zh-CN" dirty="0"/>
          </a:p>
          <a:p>
            <a:pPr marL="342900" indent="-342900">
              <a:buFont typeface="+mj-lt"/>
              <a:buAutoNum type="alphaLcParenR"/>
            </a:pPr>
            <a:endParaRPr lang="en-US" altLang="zh-CN" dirty="0"/>
          </a:p>
          <a:p>
            <a:pPr marL="342900" indent="-342900">
              <a:buFont typeface="+mj-lt"/>
              <a:buAutoNum type="alphaLcParenR"/>
            </a:pPr>
            <a:r>
              <a:rPr lang="en-US" altLang="zh-CN" dirty="0"/>
              <a:t>【</a:t>
            </a:r>
            <a:r>
              <a:rPr lang="zh-CN" altLang="en-US" dirty="0"/>
              <a:t>已经优化</a:t>
            </a:r>
            <a:r>
              <a:rPr lang="en-US" altLang="zh-CN" dirty="0"/>
              <a:t>】 </a:t>
            </a:r>
            <a:r>
              <a:rPr lang="zh-CN" altLang="en-US" dirty="0"/>
              <a:t>由于曲线使用点集绘制，而单点的绘制被自动设置为方形，因此曲线的形状不佳，需要改进。</a:t>
            </a:r>
            <a:endParaRPr lang="en-US" altLang="zh-CN" dirty="0"/>
          </a:p>
          <a:p>
            <a:pPr marL="342900" indent="-342900">
              <a:buFont typeface="+mj-lt"/>
              <a:buAutoNum type="alphaLcParenR"/>
            </a:pPr>
            <a:endParaRPr lang="en-US" altLang="zh-CN" dirty="0"/>
          </a:p>
          <a:p>
            <a:pPr marL="342900" indent="-342900">
              <a:buFont typeface="+mj-lt"/>
              <a:buAutoNum type="alphaLcParenR"/>
            </a:pPr>
            <a:r>
              <a:rPr lang="en-US" altLang="zh-CN" dirty="0"/>
              <a:t>【</a:t>
            </a:r>
            <a:r>
              <a:rPr lang="zh-CN" altLang="en-US" dirty="0"/>
              <a:t>已经优化</a:t>
            </a:r>
            <a:r>
              <a:rPr lang="en-US" altLang="zh-CN" dirty="0"/>
              <a:t>】</a:t>
            </a:r>
            <a:r>
              <a:rPr lang="zh-CN" altLang="en-US" dirty="0"/>
              <a:t>由于曲线使用的颜色的亮度、深浅不同，造成人物关系密切程度的直观性降低，需要改进颜色组。</a:t>
            </a:r>
            <a:endParaRPr lang="en-US" altLang="zh-CN" dirty="0"/>
          </a:p>
          <a:p>
            <a:pPr marL="342900" indent="-342900">
              <a:buFont typeface="+mj-lt"/>
              <a:buAutoNum type="alphaLcParenR"/>
            </a:pPr>
            <a:endParaRPr lang="en-US" altLang="zh-CN" dirty="0"/>
          </a:p>
          <a:p>
            <a:pPr marL="342900" indent="-342900">
              <a:buFont typeface="+mj-lt"/>
              <a:buAutoNum type="alphaLcParenR"/>
            </a:pPr>
            <a:r>
              <a:rPr lang="zh-CN" altLang="en-US" dirty="0"/>
              <a:t>采用数据结构效率较低，对于冗余的判断和循环没有进行优化，造成操作上的延迟，需要优化。</a:t>
            </a:r>
            <a:endParaRPr lang="en-US" altLang="zh-CN" dirty="0"/>
          </a:p>
          <a:p>
            <a:pPr marL="342900" indent="-342900">
              <a:buFont typeface="+mj-lt"/>
              <a:buAutoNum type="alphaLcParenR"/>
            </a:pPr>
            <a:endParaRPr lang="en-US" altLang="zh-CN" dirty="0"/>
          </a:p>
          <a:p>
            <a:pPr marL="342900" indent="-342900">
              <a:buFont typeface="+mj-lt"/>
              <a:buAutoNum type="alphaLcParenR"/>
            </a:pPr>
            <a:r>
              <a:rPr lang="zh-CN" altLang="en-US" dirty="0"/>
              <a:t>由于采用的是高</a:t>
            </a:r>
            <a:r>
              <a:rPr lang="en-US" altLang="zh-CN" dirty="0"/>
              <a:t>Rank</a:t>
            </a:r>
            <a:r>
              <a:rPr lang="zh-CN" altLang="en-US" dirty="0"/>
              <a:t>值的人物向低</a:t>
            </a:r>
            <a:r>
              <a:rPr lang="en-US" altLang="zh-CN" dirty="0"/>
              <a:t>Rank</a:t>
            </a:r>
            <a:r>
              <a:rPr lang="zh-CN" altLang="en-US" dirty="0"/>
              <a:t>值的人物绘制曲线，因此造成低</a:t>
            </a:r>
            <a:r>
              <a:rPr lang="en-US" altLang="zh-CN" dirty="0"/>
              <a:t>rank</a:t>
            </a:r>
            <a:r>
              <a:rPr lang="zh-CN" altLang="en-US" dirty="0"/>
              <a:t>值人物快速无法快速辨认全部与其相关的人物关系。可以采用颜色的渐变进行优化。</a:t>
            </a:r>
            <a:endParaRPr lang="en-US" altLang="zh-CN" dirty="0"/>
          </a:p>
          <a:p>
            <a:pPr marL="342900" indent="-342900">
              <a:buFont typeface="+mj-lt"/>
              <a:buAutoNum type="alphaLcParenR"/>
            </a:pPr>
            <a:endParaRPr lang="en-US" altLang="zh-CN" dirty="0"/>
          </a:p>
          <a:p>
            <a:pPr marL="342900" indent="-342900">
              <a:buFont typeface="+mj-lt"/>
              <a:buAutoNum type="alphaLcParenR"/>
            </a:pPr>
            <a:r>
              <a:rPr lang="zh-CN" altLang="en-US" dirty="0"/>
              <a:t>尚存在很多绘制参数没有在外部留出接口，例如透明度无法在用户界面设置，需要改进。</a:t>
            </a:r>
            <a:endParaRPr lang="en-US" altLang="zh-CN" dirty="0"/>
          </a:p>
          <a:p>
            <a:pPr marL="342900" indent="-342900">
              <a:buFont typeface="+mj-lt"/>
              <a:buAutoNum type="alphaLcParenR"/>
            </a:pPr>
            <a:endParaRPr lang="en-US" altLang="zh-CN" dirty="0"/>
          </a:p>
          <a:p>
            <a:pPr marL="342900" indent="-342900">
              <a:buFont typeface="+mj-lt"/>
              <a:buAutoNum type="alphaLcParenR"/>
            </a:pPr>
            <a:endParaRPr lang="en-US" altLang="zh-CN" dirty="0"/>
          </a:p>
        </p:txBody>
      </p:sp>
    </p:spTree>
    <p:extLst>
      <p:ext uri="{BB962C8B-B14F-4D97-AF65-F5344CB8AC3E}">
        <p14:creationId xmlns:p14="http://schemas.microsoft.com/office/powerpoint/2010/main" val="628920194"/>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淘宝网chenying0907出品 5"/>
          <p:cNvSpPr/>
          <p:nvPr/>
        </p:nvSpPr>
        <p:spPr>
          <a:xfrm>
            <a:off x="17594" y="0"/>
            <a:ext cx="9144000" cy="5143500"/>
          </a:xfrm>
          <a:prstGeom prst="rect">
            <a:avLst/>
          </a:prstGeom>
          <a:blipFill>
            <a:blip r:embed="rId3" cstate="print">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淘宝网chenying0907出品 54"/>
          <p:cNvSpPr txBox="1">
            <a:spLocks noChangeArrowheads="1"/>
          </p:cNvSpPr>
          <p:nvPr/>
        </p:nvSpPr>
        <p:spPr bwMode="auto">
          <a:xfrm>
            <a:off x="166256" y="3098207"/>
            <a:ext cx="467590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r>
              <a:rPr lang="en-US" altLang="zh-CN" sz="4800" dirty="0">
                <a:solidFill>
                  <a:schemeClr val="tx1">
                    <a:lumMod val="85000"/>
                    <a:lumOff val="15000"/>
                  </a:schemeClr>
                </a:solidFill>
                <a:latin typeface="华文细黑" panose="02010600040101010101" pitchFamily="2" charset="-122"/>
                <a:ea typeface="华文细黑" panose="02010600040101010101" pitchFamily="2" charset="-122"/>
              </a:rPr>
              <a:t>Thank You</a:t>
            </a:r>
            <a:endParaRPr lang="zh-CN" altLang="en-US" sz="4800" dirty="0">
              <a:solidFill>
                <a:schemeClr val="tx1">
                  <a:lumMod val="85000"/>
                  <a:lumOff val="15000"/>
                </a:schemeClr>
              </a:solidFill>
              <a:latin typeface="华文细黑" panose="02010600040101010101" pitchFamily="2" charset="-122"/>
              <a:ea typeface="华文细黑" panose="02010600040101010101" pitchFamily="2" charset="-122"/>
            </a:endParaRPr>
          </a:p>
        </p:txBody>
      </p:sp>
    </p:spTree>
    <p:extLst>
      <p:ext uri="{BB962C8B-B14F-4D97-AF65-F5344CB8AC3E}">
        <p14:creationId xmlns:p14="http://schemas.microsoft.com/office/powerpoint/2010/main" val="929626735"/>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6" presetClass="entr" presetSubtype="0" fill="hold" grpId="0" nodeType="afterEffect">
                                  <p:stCondLst>
                                    <p:cond delay="0"/>
                                  </p:stCondLst>
                                  <p:iterate type="lt">
                                    <p:tmPct val="15000"/>
                                  </p:iterate>
                                  <p:childTnLst>
                                    <p:set>
                                      <p:cBhvr>
                                        <p:cTn id="6" dur="1" fill="hold">
                                          <p:stCondLst>
                                            <p:cond delay="0"/>
                                          </p:stCondLst>
                                        </p:cTn>
                                        <p:tgtEl>
                                          <p:spTgt spid="55"/>
                                        </p:tgtEl>
                                        <p:attrNameLst>
                                          <p:attrName>style.visibility</p:attrName>
                                        </p:attrNameLst>
                                      </p:cBhvr>
                                      <p:to>
                                        <p:strVal val="visible"/>
                                      </p:to>
                                    </p:set>
                                    <p:anim by="(-#ppt_w*2)" calcmode="lin" valueType="num">
                                      <p:cBhvr rctx="PPT">
                                        <p:cTn id="7" dur="500" autoRev="1" fill="hold">
                                          <p:stCondLst>
                                            <p:cond delay="0"/>
                                          </p:stCondLst>
                                        </p:cTn>
                                        <p:tgtEl>
                                          <p:spTgt spid="55"/>
                                        </p:tgtEl>
                                        <p:attrNameLst>
                                          <p:attrName>ppt_w</p:attrName>
                                        </p:attrNameLst>
                                      </p:cBhvr>
                                    </p:anim>
                                    <p:anim by="(#ppt_w*0.50)" calcmode="lin" valueType="num">
                                      <p:cBhvr>
                                        <p:cTn id="8" dur="500" decel="50000" autoRev="1" fill="hold">
                                          <p:stCondLst>
                                            <p:cond delay="0"/>
                                          </p:stCondLst>
                                        </p:cTn>
                                        <p:tgtEl>
                                          <p:spTgt spid="55"/>
                                        </p:tgtEl>
                                        <p:attrNameLst>
                                          <p:attrName>ppt_x</p:attrName>
                                        </p:attrNameLst>
                                      </p:cBhvr>
                                    </p:anim>
                                    <p:anim from="(-#ppt_h/2)" to="(#ppt_y)" calcmode="lin" valueType="num">
                                      <p:cBhvr>
                                        <p:cTn id="9" dur="1000" fill="hold">
                                          <p:stCondLst>
                                            <p:cond delay="0"/>
                                          </p:stCondLst>
                                        </p:cTn>
                                        <p:tgtEl>
                                          <p:spTgt spid="55"/>
                                        </p:tgtEl>
                                        <p:attrNameLst>
                                          <p:attrName>ppt_y</p:attrName>
                                        </p:attrNameLst>
                                      </p:cBhvr>
                                    </p:anim>
                                    <p:animRot by="21600000">
                                      <p:cBhvr>
                                        <p:cTn id="10" dur="1000" fill="hold">
                                          <p:stCondLst>
                                            <p:cond delay="0"/>
                                          </p:stCondLst>
                                        </p:cTn>
                                        <p:tgtEl>
                                          <p:spTgt spid="5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1906439" y="339725"/>
            <a:ext cx="5256362" cy="452036"/>
          </a:xfrm>
        </p:spPr>
        <p:txBody>
          <a:bodyPr>
            <a:normAutofit/>
          </a:bodyPr>
          <a:lstStyle/>
          <a:p>
            <a:pPr marL="0" indent="0" algn="ctr">
              <a:buNone/>
            </a:pPr>
            <a:r>
              <a:rPr lang="zh-CN" altLang="en-US" dirty="0"/>
              <a:t>任务一 设计思路</a:t>
            </a:r>
          </a:p>
        </p:txBody>
      </p:sp>
      <p:grpSp>
        <p:nvGrpSpPr>
          <p:cNvPr id="56" name="淘宝网chenying0907出品 1">
            <a:extLst>
              <a:ext uri="{FF2B5EF4-FFF2-40B4-BE49-F238E27FC236}">
                <a16:creationId xmlns:a16="http://schemas.microsoft.com/office/drawing/2014/main" id="{78A19D47-E985-4055-9ED0-9830A92A75A7}"/>
              </a:ext>
            </a:extLst>
          </p:cNvPr>
          <p:cNvGrpSpPr/>
          <p:nvPr/>
        </p:nvGrpSpPr>
        <p:grpSpPr>
          <a:xfrm>
            <a:off x="377022" y="1612295"/>
            <a:ext cx="2770780" cy="969496"/>
            <a:chOff x="450273" y="1850672"/>
            <a:chExt cx="3589762" cy="969496"/>
          </a:xfrm>
        </p:grpSpPr>
        <p:sp>
          <p:nvSpPr>
            <p:cNvPr id="59" name="淘宝网chenying0907出品 9">
              <a:extLst>
                <a:ext uri="{FF2B5EF4-FFF2-40B4-BE49-F238E27FC236}">
                  <a16:creationId xmlns:a16="http://schemas.microsoft.com/office/drawing/2014/main" id="{59F8B48F-A743-4567-ABE7-75BA07C08F88}"/>
                </a:ext>
              </a:extLst>
            </p:cNvPr>
            <p:cNvSpPr txBox="1"/>
            <p:nvPr/>
          </p:nvSpPr>
          <p:spPr>
            <a:xfrm>
              <a:off x="450273" y="1850672"/>
              <a:ext cx="2192807" cy="276999"/>
            </a:xfrm>
            <a:prstGeom prst="rect">
              <a:avLst/>
            </a:prstGeom>
            <a:noFill/>
          </p:spPr>
          <p:txBody>
            <a:bodyPr wrap="square" rtlCol="0">
              <a:spAutoFit/>
            </a:bodyPr>
            <a:lstStyle/>
            <a:p>
              <a:r>
                <a:rPr lang="en-US" altLang="zh-CN" sz="1200" b="1" dirty="0">
                  <a:latin typeface="华文细黑" panose="02010600040101010101" pitchFamily="2" charset="-122"/>
                </a:rPr>
                <a:t>setup</a:t>
              </a:r>
              <a:endParaRPr lang="zh-CN" altLang="en-US" sz="1200" b="1" dirty="0">
                <a:latin typeface="华文细黑" panose="02010600040101010101" pitchFamily="2" charset="-122"/>
              </a:endParaRPr>
            </a:p>
          </p:txBody>
        </p:sp>
        <p:sp>
          <p:nvSpPr>
            <p:cNvPr id="60" name="淘宝网chenying0907出品 10">
              <a:extLst>
                <a:ext uri="{FF2B5EF4-FFF2-40B4-BE49-F238E27FC236}">
                  <a16:creationId xmlns:a16="http://schemas.microsoft.com/office/drawing/2014/main" id="{E1E05E60-A7A6-4DCE-806A-BB1E0C2EACED}"/>
                </a:ext>
              </a:extLst>
            </p:cNvPr>
            <p:cNvSpPr txBox="1"/>
            <p:nvPr/>
          </p:nvSpPr>
          <p:spPr>
            <a:xfrm>
              <a:off x="450273" y="2104587"/>
              <a:ext cx="3589762" cy="715581"/>
            </a:xfrm>
            <a:prstGeom prst="rect">
              <a:avLst/>
            </a:prstGeom>
            <a:noFill/>
          </p:spPr>
          <p:txBody>
            <a:bodyPr wrap="square" rtlCol="0">
              <a:spAutoFit/>
            </a:bodyPr>
            <a:lstStyle/>
            <a:p>
              <a:r>
                <a:rPr lang="zh-CN" altLang="en-US" dirty="0"/>
                <a:t>从</a:t>
              </a:r>
              <a:r>
                <a:rPr lang="en-US" altLang="zh-CN" dirty="0"/>
                <a:t>configuration</a:t>
              </a:r>
              <a:r>
                <a:rPr lang="zh-CN" altLang="en-US" dirty="0"/>
                <a:t>中获取名单字符串，使用空格分词处理后，存入</a:t>
              </a:r>
              <a:r>
                <a:rPr lang="en-US" altLang="zh-CN" dirty="0"/>
                <a:t>HashSet</a:t>
              </a:r>
              <a:r>
                <a:rPr lang="zh-CN" altLang="en-US" dirty="0"/>
                <a:t>类的私有变量内。</a:t>
              </a:r>
              <a:endParaRPr lang="en-US" altLang="zh-CN" dirty="0"/>
            </a:p>
          </p:txBody>
        </p:sp>
      </p:grpSp>
      <p:grpSp>
        <p:nvGrpSpPr>
          <p:cNvPr id="86" name="淘宝网chenying0907出品 1">
            <a:extLst>
              <a:ext uri="{FF2B5EF4-FFF2-40B4-BE49-F238E27FC236}">
                <a16:creationId xmlns:a16="http://schemas.microsoft.com/office/drawing/2014/main" id="{12797D28-F413-4401-A2A9-21EB773001CF}"/>
              </a:ext>
            </a:extLst>
          </p:cNvPr>
          <p:cNvGrpSpPr/>
          <p:nvPr/>
        </p:nvGrpSpPr>
        <p:grpSpPr>
          <a:xfrm>
            <a:off x="377022" y="914250"/>
            <a:ext cx="1042074" cy="469073"/>
            <a:chOff x="3393541" y="2211446"/>
            <a:chExt cx="4435467" cy="1124393"/>
          </a:xfrm>
        </p:grpSpPr>
        <p:sp>
          <p:nvSpPr>
            <p:cNvPr id="87" name="Rectangle 22">
              <a:extLst>
                <a:ext uri="{FF2B5EF4-FFF2-40B4-BE49-F238E27FC236}">
                  <a16:creationId xmlns:a16="http://schemas.microsoft.com/office/drawing/2014/main" id="{4DBA1EDA-14D7-4FEC-9E2D-3B096DA15081}"/>
                </a:ext>
              </a:extLst>
            </p:cNvPr>
            <p:cNvSpPr/>
            <p:nvPr/>
          </p:nvSpPr>
          <p:spPr>
            <a:xfrm>
              <a:off x="3393541" y="2211446"/>
              <a:ext cx="4354034" cy="112439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88" name="TextBox 23">
              <a:extLst>
                <a:ext uri="{FF2B5EF4-FFF2-40B4-BE49-F238E27FC236}">
                  <a16:creationId xmlns:a16="http://schemas.microsoft.com/office/drawing/2014/main" id="{8DD79434-3E2C-483E-BD98-0554D2FCDBE9}"/>
                </a:ext>
              </a:extLst>
            </p:cNvPr>
            <p:cNvSpPr txBox="1"/>
            <p:nvPr/>
          </p:nvSpPr>
          <p:spPr>
            <a:xfrm>
              <a:off x="3598975" y="2363724"/>
              <a:ext cx="4230033" cy="811532"/>
            </a:xfrm>
            <a:prstGeom prst="rect">
              <a:avLst/>
            </a:prstGeom>
            <a:noFill/>
          </p:spPr>
          <p:txBody>
            <a:bodyPr wrap="square" rtlCol="0">
              <a:spAutoFit/>
            </a:bodyPr>
            <a:lstStyle/>
            <a:p>
              <a:r>
                <a:rPr lang="en-US" altLang="zh-CN" sz="1600" dirty="0">
                  <a:solidFill>
                    <a:schemeClr val="bg1"/>
                  </a:solidFill>
                </a:rPr>
                <a:t>Mapper</a:t>
              </a:r>
              <a:endParaRPr lang="en-US" sz="1800" b="1" dirty="0">
                <a:solidFill>
                  <a:schemeClr val="bg1"/>
                </a:solidFill>
                <a:latin typeface="+mn-ea"/>
                <a:cs typeface="Open Sans" panose="020B0606030504020204" pitchFamily="34" charset="0"/>
              </a:endParaRPr>
            </a:p>
          </p:txBody>
        </p:sp>
      </p:grpSp>
      <p:grpSp>
        <p:nvGrpSpPr>
          <p:cNvPr id="94" name="淘宝网chenying0907出品 1">
            <a:extLst>
              <a:ext uri="{FF2B5EF4-FFF2-40B4-BE49-F238E27FC236}">
                <a16:creationId xmlns:a16="http://schemas.microsoft.com/office/drawing/2014/main" id="{28909113-8219-4E61-9180-0D7ACA3845C8}"/>
              </a:ext>
            </a:extLst>
          </p:cNvPr>
          <p:cNvGrpSpPr/>
          <p:nvPr/>
        </p:nvGrpSpPr>
        <p:grpSpPr>
          <a:xfrm>
            <a:off x="3301417" y="1612295"/>
            <a:ext cx="2236705" cy="2262157"/>
            <a:chOff x="450273" y="1762258"/>
            <a:chExt cx="3090986" cy="2262157"/>
          </a:xfrm>
        </p:grpSpPr>
        <p:sp>
          <p:nvSpPr>
            <p:cNvPr id="97" name="淘宝网chenying0907出品 9">
              <a:extLst>
                <a:ext uri="{FF2B5EF4-FFF2-40B4-BE49-F238E27FC236}">
                  <a16:creationId xmlns:a16="http://schemas.microsoft.com/office/drawing/2014/main" id="{8B62C3E7-BE65-425E-9241-198C112809A5}"/>
                </a:ext>
              </a:extLst>
            </p:cNvPr>
            <p:cNvSpPr txBox="1"/>
            <p:nvPr/>
          </p:nvSpPr>
          <p:spPr>
            <a:xfrm>
              <a:off x="483948" y="1762258"/>
              <a:ext cx="2710539" cy="276999"/>
            </a:xfrm>
            <a:prstGeom prst="rect">
              <a:avLst/>
            </a:prstGeom>
            <a:noFill/>
          </p:spPr>
          <p:txBody>
            <a:bodyPr wrap="square" rtlCol="0">
              <a:spAutoFit/>
            </a:bodyPr>
            <a:lstStyle/>
            <a:p>
              <a:r>
                <a:rPr lang="zh-CN" altLang="en-US" sz="1200" b="1" dirty="0">
                  <a:latin typeface="华文细黑" panose="02010600040101010101" pitchFamily="2" charset="-122"/>
                </a:rPr>
                <a:t>调用</a:t>
              </a:r>
              <a:r>
                <a:rPr lang="en-US" altLang="zh-CN" sz="1200" b="1" dirty="0">
                  <a:latin typeface="华文细黑" panose="02010600040101010101" pitchFamily="2" charset="-122"/>
                </a:rPr>
                <a:t>Loader</a:t>
              </a:r>
              <a:r>
                <a:rPr lang="zh-CN" altLang="en-US" sz="1200" b="1" dirty="0">
                  <a:latin typeface="华文细黑" panose="02010600040101010101" pitchFamily="2" charset="-122"/>
                </a:rPr>
                <a:t>获取名单列表</a:t>
              </a:r>
            </a:p>
          </p:txBody>
        </p:sp>
        <p:sp>
          <p:nvSpPr>
            <p:cNvPr id="98" name="淘宝网chenying0907出品 10">
              <a:extLst>
                <a:ext uri="{FF2B5EF4-FFF2-40B4-BE49-F238E27FC236}">
                  <a16:creationId xmlns:a16="http://schemas.microsoft.com/office/drawing/2014/main" id="{ADDBC8A5-EF7C-4B9A-93E2-ECEA5D3BB2BA}"/>
                </a:ext>
              </a:extLst>
            </p:cNvPr>
            <p:cNvSpPr txBox="1"/>
            <p:nvPr/>
          </p:nvSpPr>
          <p:spPr>
            <a:xfrm>
              <a:off x="450273" y="2270089"/>
              <a:ext cx="3090986" cy="1754326"/>
            </a:xfrm>
            <a:prstGeom prst="rect">
              <a:avLst/>
            </a:prstGeom>
            <a:noFill/>
          </p:spPr>
          <p:txBody>
            <a:bodyPr wrap="square" rtlCol="0">
              <a:spAutoFit/>
            </a:bodyPr>
            <a:lstStyle/>
            <a:p>
              <a:r>
                <a:rPr lang="zh-CN" altLang="en-US" dirty="0"/>
                <a:t>配置输入路径，使用输入参数或默认参数作为名单列表的路径，调用</a:t>
              </a:r>
              <a:r>
                <a:rPr lang="en-US" altLang="zh-CN" dirty="0"/>
                <a:t>loader</a:t>
              </a:r>
              <a:r>
                <a:rPr lang="zh-CN" altLang="en-US" dirty="0"/>
                <a:t>获得</a:t>
              </a:r>
              <a:r>
                <a:rPr lang="en-US" altLang="zh-CN" dirty="0"/>
                <a:t>String</a:t>
              </a:r>
              <a:r>
                <a:rPr lang="zh-CN" altLang="en-US" dirty="0"/>
                <a:t>类的名单列表。</a:t>
              </a:r>
              <a:endParaRPr lang="en-US" altLang="zh-CN" dirty="0"/>
            </a:p>
            <a:p>
              <a:endParaRPr lang="en-US" altLang="zh-CN" dirty="0"/>
            </a:p>
            <a:p>
              <a:r>
                <a:rPr lang="zh-CN" altLang="en-US" dirty="0"/>
                <a:t>使用</a:t>
              </a:r>
              <a:r>
                <a:rPr lang="en-US" altLang="zh-CN" dirty="0"/>
                <a:t>configuration</a:t>
              </a:r>
              <a:r>
                <a:rPr lang="zh-CN" altLang="en-US" dirty="0"/>
                <a:t>将名单填入配置，以便</a:t>
              </a:r>
              <a:r>
                <a:rPr lang="en-US" altLang="zh-CN" dirty="0"/>
                <a:t>mapper</a:t>
              </a:r>
              <a:r>
                <a:rPr lang="zh-CN" altLang="en-US" dirty="0"/>
                <a:t>获取</a:t>
              </a:r>
              <a:endParaRPr lang="zh-CN" altLang="zh-CN" dirty="0"/>
            </a:p>
          </p:txBody>
        </p:sp>
      </p:grpSp>
      <p:sp>
        <p:nvSpPr>
          <p:cNvPr id="6" name="Rectangle 22">
            <a:extLst>
              <a:ext uri="{FF2B5EF4-FFF2-40B4-BE49-F238E27FC236}">
                <a16:creationId xmlns:a16="http://schemas.microsoft.com/office/drawing/2014/main" id="{BAC0D40D-4D2A-4451-9748-65DCD1BD1A37}"/>
              </a:ext>
            </a:extLst>
          </p:cNvPr>
          <p:cNvSpPr/>
          <p:nvPr/>
        </p:nvSpPr>
        <p:spPr>
          <a:xfrm>
            <a:off x="3301417" y="913060"/>
            <a:ext cx="671772"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7" name="TextBox 23">
            <a:extLst>
              <a:ext uri="{FF2B5EF4-FFF2-40B4-BE49-F238E27FC236}">
                <a16:creationId xmlns:a16="http://schemas.microsoft.com/office/drawing/2014/main" id="{02C82C4A-4C94-40A4-A543-F49CB9568D41}"/>
              </a:ext>
            </a:extLst>
          </p:cNvPr>
          <p:cNvSpPr txBox="1"/>
          <p:nvPr/>
        </p:nvSpPr>
        <p:spPr>
          <a:xfrm>
            <a:off x="3320549" y="978275"/>
            <a:ext cx="652640" cy="323165"/>
          </a:xfrm>
          <a:prstGeom prst="rect">
            <a:avLst/>
          </a:prstGeom>
          <a:noFill/>
        </p:spPr>
        <p:txBody>
          <a:bodyPr wrap="square" rtlCol="0">
            <a:spAutoFit/>
          </a:bodyPr>
          <a:lstStyle/>
          <a:p>
            <a:r>
              <a:rPr lang="en-US" altLang="zh-CN" sz="1500" b="1" dirty="0">
                <a:solidFill>
                  <a:schemeClr val="bg1">
                    <a:lumMod val="95000"/>
                  </a:schemeClr>
                </a:solidFill>
                <a:latin typeface="+mn-ea"/>
                <a:cs typeface="Open Sans" panose="020B0606030504020204" pitchFamily="34" charset="0"/>
              </a:rPr>
              <a:t>Main</a:t>
            </a:r>
            <a:endParaRPr lang="en-US" sz="1500" b="1" dirty="0">
              <a:solidFill>
                <a:schemeClr val="bg1">
                  <a:lumMod val="95000"/>
                </a:schemeClr>
              </a:solidFill>
              <a:latin typeface="+mn-ea"/>
              <a:cs typeface="Open Sans" panose="020B0606030504020204" pitchFamily="34" charset="0"/>
            </a:endParaRPr>
          </a:p>
        </p:txBody>
      </p:sp>
      <p:sp>
        <p:nvSpPr>
          <p:cNvPr id="8" name="Rectangle 22">
            <a:extLst>
              <a:ext uri="{FF2B5EF4-FFF2-40B4-BE49-F238E27FC236}">
                <a16:creationId xmlns:a16="http://schemas.microsoft.com/office/drawing/2014/main" id="{DF42B24D-34D5-486D-A5A2-D439759E8D6D}"/>
              </a:ext>
            </a:extLst>
          </p:cNvPr>
          <p:cNvSpPr/>
          <p:nvPr/>
        </p:nvSpPr>
        <p:spPr>
          <a:xfrm>
            <a:off x="5929980" y="912518"/>
            <a:ext cx="932066"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9" name="TextBox 23">
            <a:extLst>
              <a:ext uri="{FF2B5EF4-FFF2-40B4-BE49-F238E27FC236}">
                <a16:creationId xmlns:a16="http://schemas.microsoft.com/office/drawing/2014/main" id="{1CBDB4CD-220D-4BA1-814C-8C73CFE1AFBC}"/>
              </a:ext>
            </a:extLst>
          </p:cNvPr>
          <p:cNvSpPr txBox="1"/>
          <p:nvPr/>
        </p:nvSpPr>
        <p:spPr>
          <a:xfrm>
            <a:off x="5949112" y="977733"/>
            <a:ext cx="912934" cy="323165"/>
          </a:xfrm>
          <a:prstGeom prst="rect">
            <a:avLst/>
          </a:prstGeom>
          <a:noFill/>
        </p:spPr>
        <p:txBody>
          <a:bodyPr wrap="square" rtlCol="0">
            <a:spAutoFit/>
          </a:bodyPr>
          <a:lstStyle/>
          <a:p>
            <a:r>
              <a:rPr lang="en-US" altLang="zh-CN" sz="1500" b="1" dirty="0">
                <a:solidFill>
                  <a:schemeClr val="bg1">
                    <a:lumMod val="95000"/>
                  </a:schemeClr>
                </a:solidFill>
                <a:latin typeface="+mn-ea"/>
                <a:cs typeface="Open Sans" panose="020B0606030504020204" pitchFamily="34" charset="0"/>
              </a:rPr>
              <a:t>Loader</a:t>
            </a:r>
            <a:endParaRPr lang="en-US" sz="1500" b="1" dirty="0">
              <a:solidFill>
                <a:schemeClr val="bg1">
                  <a:lumMod val="95000"/>
                </a:schemeClr>
              </a:solidFill>
              <a:latin typeface="+mn-ea"/>
              <a:cs typeface="Open Sans" panose="020B0606030504020204" pitchFamily="34" charset="0"/>
            </a:endParaRPr>
          </a:p>
        </p:txBody>
      </p:sp>
      <p:grpSp>
        <p:nvGrpSpPr>
          <p:cNvPr id="38" name="淘宝网chenying0907出品 1">
            <a:extLst>
              <a:ext uri="{FF2B5EF4-FFF2-40B4-BE49-F238E27FC236}">
                <a16:creationId xmlns:a16="http://schemas.microsoft.com/office/drawing/2014/main" id="{CE736F67-0AAC-42CD-A7CE-2E2D27F422A8}"/>
              </a:ext>
            </a:extLst>
          </p:cNvPr>
          <p:cNvGrpSpPr/>
          <p:nvPr/>
        </p:nvGrpSpPr>
        <p:grpSpPr>
          <a:xfrm>
            <a:off x="5908979" y="1612295"/>
            <a:ext cx="2236705" cy="1872910"/>
            <a:chOff x="483948" y="1762258"/>
            <a:chExt cx="3090986" cy="1872910"/>
          </a:xfrm>
        </p:grpSpPr>
        <p:sp>
          <p:nvSpPr>
            <p:cNvPr id="39" name="淘宝网chenying0907出品 9">
              <a:extLst>
                <a:ext uri="{FF2B5EF4-FFF2-40B4-BE49-F238E27FC236}">
                  <a16:creationId xmlns:a16="http://schemas.microsoft.com/office/drawing/2014/main" id="{BC24C8F2-9D30-4D69-A487-64D2158B2C10}"/>
                </a:ext>
              </a:extLst>
            </p:cNvPr>
            <p:cNvSpPr txBox="1"/>
            <p:nvPr/>
          </p:nvSpPr>
          <p:spPr>
            <a:xfrm>
              <a:off x="483948" y="1762258"/>
              <a:ext cx="2710539" cy="830997"/>
            </a:xfrm>
            <a:prstGeom prst="rect">
              <a:avLst/>
            </a:prstGeom>
            <a:noFill/>
          </p:spPr>
          <p:txBody>
            <a:bodyPr wrap="square" rtlCol="0">
              <a:spAutoFit/>
            </a:bodyPr>
            <a:lstStyle/>
            <a:p>
              <a:r>
                <a:rPr lang="en-US" altLang="zh-CN" sz="1200" b="1" dirty="0" err="1">
                  <a:latin typeface="华文细黑" panose="02010600040101010101" pitchFamily="2" charset="-122"/>
                </a:rPr>
                <a:t>FileInputStream</a:t>
              </a:r>
              <a:endParaRPr lang="en-US" altLang="zh-CN" sz="1200" b="1" dirty="0">
                <a:latin typeface="华文细黑" panose="02010600040101010101" pitchFamily="2" charset="-122"/>
              </a:endParaRPr>
            </a:p>
            <a:p>
              <a:r>
                <a:rPr lang="zh-CN" altLang="en-US" sz="1200" b="1" dirty="0">
                  <a:latin typeface="华文细黑" panose="02010600040101010101" pitchFamily="2" charset="-122"/>
                </a:rPr>
                <a:t>和</a:t>
              </a:r>
              <a:endParaRPr lang="en-US" altLang="zh-CN" sz="1200" b="1" dirty="0">
                <a:latin typeface="华文细黑" panose="02010600040101010101" pitchFamily="2" charset="-122"/>
              </a:endParaRPr>
            </a:p>
            <a:p>
              <a:r>
                <a:rPr lang="en-US" altLang="zh-CN" sz="1200" b="1" dirty="0" err="1">
                  <a:latin typeface="华文细黑" panose="02010600040101010101" pitchFamily="2" charset="-122"/>
                </a:rPr>
                <a:t>BufferReader</a:t>
              </a:r>
              <a:r>
                <a:rPr lang="en-US" altLang="zh-CN" sz="1200" b="1" dirty="0">
                  <a:latin typeface="华文细黑" panose="02010600040101010101" pitchFamily="2" charset="-122"/>
                </a:rPr>
                <a:t> </a:t>
              </a:r>
              <a:r>
                <a:rPr lang="zh-CN" altLang="en-US" sz="1200" b="1" dirty="0">
                  <a:latin typeface="华文细黑" panose="02010600040101010101" pitchFamily="2" charset="-122"/>
                </a:rPr>
                <a:t>进行文件处理</a:t>
              </a:r>
            </a:p>
          </p:txBody>
        </p:sp>
        <p:sp>
          <p:nvSpPr>
            <p:cNvPr id="40" name="淘宝网chenying0907出品 10">
              <a:extLst>
                <a:ext uri="{FF2B5EF4-FFF2-40B4-BE49-F238E27FC236}">
                  <a16:creationId xmlns:a16="http://schemas.microsoft.com/office/drawing/2014/main" id="{C15602FE-BD99-41EA-AC99-DA0E6DABEF06}"/>
                </a:ext>
              </a:extLst>
            </p:cNvPr>
            <p:cNvSpPr txBox="1"/>
            <p:nvPr/>
          </p:nvSpPr>
          <p:spPr>
            <a:xfrm>
              <a:off x="483948" y="2504089"/>
              <a:ext cx="3090986" cy="1131079"/>
            </a:xfrm>
            <a:prstGeom prst="rect">
              <a:avLst/>
            </a:prstGeom>
            <a:noFill/>
          </p:spPr>
          <p:txBody>
            <a:bodyPr wrap="square" rtlCol="0">
              <a:spAutoFit/>
            </a:bodyPr>
            <a:lstStyle/>
            <a:p>
              <a:r>
                <a:rPr lang="zh-CN" altLang="en-US" dirty="0"/>
                <a:t>使用</a:t>
              </a:r>
              <a:r>
                <a:rPr lang="en-US" altLang="zh-CN" dirty="0"/>
                <a:t>StringBuilder</a:t>
              </a:r>
              <a:r>
                <a:rPr lang="zh-CN" altLang="en-US" dirty="0"/>
                <a:t>快速将读入的姓名构建成为字符串返回。</a:t>
              </a:r>
              <a:endParaRPr lang="en-US" altLang="zh-CN" dirty="0"/>
            </a:p>
            <a:p>
              <a:r>
                <a:rPr lang="zh-CN" altLang="en-US" dirty="0"/>
                <a:t>（</a:t>
              </a:r>
              <a:r>
                <a:rPr lang="en-US" altLang="zh-CN" dirty="0"/>
                <a:t>configuration</a:t>
              </a:r>
              <a:r>
                <a:rPr lang="zh-CN" altLang="en-US" dirty="0"/>
                <a:t>只能传递字符串）</a:t>
              </a:r>
              <a:endParaRPr lang="en-US" altLang="zh-CN" dirty="0"/>
            </a:p>
          </p:txBody>
        </p:sp>
      </p:grpSp>
      <p:grpSp>
        <p:nvGrpSpPr>
          <p:cNvPr id="46" name="淘宝网chenying0907出品 1">
            <a:extLst>
              <a:ext uri="{FF2B5EF4-FFF2-40B4-BE49-F238E27FC236}">
                <a16:creationId xmlns:a16="http://schemas.microsoft.com/office/drawing/2014/main" id="{32260DDA-583E-4CAF-9F07-F94C40896B4E}"/>
              </a:ext>
            </a:extLst>
          </p:cNvPr>
          <p:cNvGrpSpPr/>
          <p:nvPr/>
        </p:nvGrpSpPr>
        <p:grpSpPr>
          <a:xfrm>
            <a:off x="377022" y="2677292"/>
            <a:ext cx="2770780" cy="1384994"/>
            <a:chOff x="450273" y="1850672"/>
            <a:chExt cx="3589762" cy="1384994"/>
          </a:xfrm>
        </p:grpSpPr>
        <p:sp>
          <p:nvSpPr>
            <p:cNvPr id="47" name="淘宝网chenying0907出品 9">
              <a:extLst>
                <a:ext uri="{FF2B5EF4-FFF2-40B4-BE49-F238E27FC236}">
                  <a16:creationId xmlns:a16="http://schemas.microsoft.com/office/drawing/2014/main" id="{C50C9C2D-2CC1-4109-9234-10B70F4EEF58}"/>
                </a:ext>
              </a:extLst>
            </p:cNvPr>
            <p:cNvSpPr txBox="1"/>
            <p:nvPr/>
          </p:nvSpPr>
          <p:spPr>
            <a:xfrm>
              <a:off x="450273" y="1850672"/>
              <a:ext cx="2192807" cy="276999"/>
            </a:xfrm>
            <a:prstGeom prst="rect">
              <a:avLst/>
            </a:prstGeom>
            <a:noFill/>
          </p:spPr>
          <p:txBody>
            <a:bodyPr wrap="square" rtlCol="0">
              <a:spAutoFit/>
            </a:bodyPr>
            <a:lstStyle/>
            <a:p>
              <a:r>
                <a:rPr lang="en-US" altLang="zh-CN" sz="1200" b="1" dirty="0">
                  <a:latin typeface="华文细黑" panose="02010600040101010101" pitchFamily="2" charset="-122"/>
                </a:rPr>
                <a:t>map</a:t>
              </a:r>
              <a:endParaRPr lang="zh-CN" altLang="en-US" sz="1200" b="1" dirty="0">
                <a:latin typeface="华文细黑" panose="02010600040101010101" pitchFamily="2" charset="-122"/>
              </a:endParaRPr>
            </a:p>
          </p:txBody>
        </p:sp>
        <p:sp>
          <p:nvSpPr>
            <p:cNvPr id="48" name="淘宝网chenying0907出品 10">
              <a:extLst>
                <a:ext uri="{FF2B5EF4-FFF2-40B4-BE49-F238E27FC236}">
                  <a16:creationId xmlns:a16="http://schemas.microsoft.com/office/drawing/2014/main" id="{EB0BFC96-378C-47C3-816D-405DA81CAF4C}"/>
                </a:ext>
              </a:extLst>
            </p:cNvPr>
            <p:cNvSpPr txBox="1"/>
            <p:nvPr/>
          </p:nvSpPr>
          <p:spPr>
            <a:xfrm>
              <a:off x="450273" y="2104587"/>
              <a:ext cx="3589762" cy="1131079"/>
            </a:xfrm>
            <a:prstGeom prst="rect">
              <a:avLst/>
            </a:prstGeom>
            <a:noFill/>
          </p:spPr>
          <p:txBody>
            <a:bodyPr wrap="square" rtlCol="0">
              <a:spAutoFit/>
            </a:bodyPr>
            <a:lstStyle/>
            <a:p>
              <a:r>
                <a:rPr lang="zh-CN" altLang="en-US" dirty="0"/>
                <a:t>对每行语句分词处理后得到词语列表，依次询问</a:t>
              </a:r>
              <a:r>
                <a:rPr lang="en-US" altLang="zh-CN" dirty="0"/>
                <a:t>HashSet</a:t>
              </a:r>
              <a:r>
                <a:rPr lang="zh-CN" altLang="en-US" dirty="0"/>
                <a:t>内是否含有该词语，若存在，则使用</a:t>
              </a:r>
              <a:r>
                <a:rPr lang="en-US" altLang="zh-CN" dirty="0"/>
                <a:t>StringBuilder</a:t>
              </a:r>
              <a:r>
                <a:rPr lang="zh-CN" altLang="en-US" dirty="0"/>
                <a:t>类变量汇总，直至单句结束后输出。</a:t>
              </a:r>
              <a:endParaRPr lang="en-US" altLang="zh-CN" dirty="0"/>
            </a:p>
          </p:txBody>
        </p:sp>
      </p:grpSp>
      <p:sp>
        <p:nvSpPr>
          <p:cNvPr id="11" name="Rectangle 22">
            <a:extLst>
              <a:ext uri="{FF2B5EF4-FFF2-40B4-BE49-F238E27FC236}">
                <a16:creationId xmlns:a16="http://schemas.microsoft.com/office/drawing/2014/main" id="{5286BF33-7241-41AC-9B05-19B7FB782851}"/>
              </a:ext>
            </a:extLst>
          </p:cNvPr>
          <p:cNvSpPr/>
          <p:nvPr/>
        </p:nvSpPr>
        <p:spPr>
          <a:xfrm>
            <a:off x="3320549" y="4224065"/>
            <a:ext cx="1022942" cy="46907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mn-ea"/>
            </a:endParaRPr>
          </a:p>
        </p:txBody>
      </p:sp>
      <p:sp>
        <p:nvSpPr>
          <p:cNvPr id="12" name="TextBox 23">
            <a:extLst>
              <a:ext uri="{FF2B5EF4-FFF2-40B4-BE49-F238E27FC236}">
                <a16:creationId xmlns:a16="http://schemas.microsoft.com/office/drawing/2014/main" id="{8B6623CE-6C01-400E-B560-8FA5C5847FCA}"/>
              </a:ext>
            </a:extLst>
          </p:cNvPr>
          <p:cNvSpPr txBox="1"/>
          <p:nvPr/>
        </p:nvSpPr>
        <p:spPr>
          <a:xfrm>
            <a:off x="3339681" y="4289280"/>
            <a:ext cx="1022942" cy="323165"/>
          </a:xfrm>
          <a:prstGeom prst="rect">
            <a:avLst/>
          </a:prstGeom>
          <a:noFill/>
        </p:spPr>
        <p:txBody>
          <a:bodyPr wrap="square" rtlCol="0">
            <a:spAutoFit/>
          </a:bodyPr>
          <a:lstStyle/>
          <a:p>
            <a:r>
              <a:rPr lang="en-US" altLang="zh-CN" sz="1500" b="1" dirty="0">
                <a:solidFill>
                  <a:schemeClr val="bg1">
                    <a:lumMod val="95000"/>
                  </a:schemeClr>
                </a:solidFill>
                <a:latin typeface="+mn-ea"/>
                <a:cs typeface="Open Sans" panose="020B0606030504020204" pitchFamily="34" charset="0"/>
              </a:rPr>
              <a:t>Reducer</a:t>
            </a:r>
            <a:endParaRPr lang="en-US" sz="1500" b="1" dirty="0">
              <a:solidFill>
                <a:schemeClr val="bg1">
                  <a:lumMod val="95000"/>
                </a:schemeClr>
              </a:solidFill>
              <a:latin typeface="+mn-ea"/>
              <a:cs typeface="Open Sans" panose="020B0606030504020204" pitchFamily="34" charset="0"/>
            </a:endParaRPr>
          </a:p>
        </p:txBody>
      </p:sp>
      <p:grpSp>
        <p:nvGrpSpPr>
          <p:cNvPr id="52" name="淘宝网chenying0907出品 1">
            <a:extLst>
              <a:ext uri="{FF2B5EF4-FFF2-40B4-BE49-F238E27FC236}">
                <a16:creationId xmlns:a16="http://schemas.microsoft.com/office/drawing/2014/main" id="{2A680C68-6226-4649-8D07-54EAAB3C6740}"/>
              </a:ext>
            </a:extLst>
          </p:cNvPr>
          <p:cNvGrpSpPr/>
          <p:nvPr/>
        </p:nvGrpSpPr>
        <p:grpSpPr>
          <a:xfrm>
            <a:off x="4573846" y="4173863"/>
            <a:ext cx="4685740" cy="553997"/>
            <a:chOff x="450273" y="1850672"/>
            <a:chExt cx="3589762" cy="553997"/>
          </a:xfrm>
        </p:grpSpPr>
        <p:sp>
          <p:nvSpPr>
            <p:cNvPr id="53" name="淘宝网chenying0907出品 9">
              <a:extLst>
                <a:ext uri="{FF2B5EF4-FFF2-40B4-BE49-F238E27FC236}">
                  <a16:creationId xmlns:a16="http://schemas.microsoft.com/office/drawing/2014/main" id="{005596CC-B8F5-457A-9FE3-662F6BC8A9CB}"/>
                </a:ext>
              </a:extLst>
            </p:cNvPr>
            <p:cNvSpPr txBox="1"/>
            <p:nvPr/>
          </p:nvSpPr>
          <p:spPr>
            <a:xfrm>
              <a:off x="450273" y="1850672"/>
              <a:ext cx="2192807" cy="276999"/>
            </a:xfrm>
            <a:prstGeom prst="rect">
              <a:avLst/>
            </a:prstGeom>
            <a:noFill/>
          </p:spPr>
          <p:txBody>
            <a:bodyPr wrap="square" rtlCol="0">
              <a:spAutoFit/>
            </a:bodyPr>
            <a:lstStyle/>
            <a:p>
              <a:r>
                <a:rPr lang="zh-CN" altLang="en-US" sz="1200" b="1" dirty="0">
                  <a:latin typeface="华文细黑" panose="02010600040101010101" pitchFamily="2" charset="-122"/>
                </a:rPr>
                <a:t>不作操作</a:t>
              </a:r>
            </a:p>
          </p:txBody>
        </p:sp>
        <p:sp>
          <p:nvSpPr>
            <p:cNvPr id="54" name="淘宝网chenying0907出品 10">
              <a:extLst>
                <a:ext uri="{FF2B5EF4-FFF2-40B4-BE49-F238E27FC236}">
                  <a16:creationId xmlns:a16="http://schemas.microsoft.com/office/drawing/2014/main" id="{46E90BF4-4017-4690-A416-5D0D005FBC88}"/>
                </a:ext>
              </a:extLst>
            </p:cNvPr>
            <p:cNvSpPr txBox="1"/>
            <p:nvPr/>
          </p:nvSpPr>
          <p:spPr>
            <a:xfrm>
              <a:off x="450273" y="2104587"/>
              <a:ext cx="3589762" cy="300082"/>
            </a:xfrm>
            <a:prstGeom prst="rect">
              <a:avLst/>
            </a:prstGeom>
            <a:noFill/>
          </p:spPr>
          <p:txBody>
            <a:bodyPr wrap="square" rtlCol="0">
              <a:spAutoFit/>
            </a:bodyPr>
            <a:lstStyle/>
            <a:p>
              <a:r>
                <a:rPr lang="zh-CN" altLang="en-US" dirty="0"/>
                <a:t>将获取到的值输出即可</a:t>
              </a:r>
              <a:endParaRPr lang="en-US" altLang="zh-CN" dirty="0"/>
            </a:p>
          </p:txBody>
        </p:sp>
      </p:grpSp>
    </p:spTree>
    <p:extLst>
      <p:ext uri="{BB962C8B-B14F-4D97-AF65-F5344CB8AC3E}">
        <p14:creationId xmlns:p14="http://schemas.microsoft.com/office/powerpoint/2010/main" val="3911855155"/>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afterEffect">
                                  <p:stCondLst>
                                    <p:cond delay="0"/>
                                  </p:stCondLst>
                                  <p:childTnLst>
                                    <p:set>
                                      <p:cBhvr>
                                        <p:cTn id="6" dur="1" fill="hold">
                                          <p:stCondLst>
                                            <p:cond delay="0"/>
                                          </p:stCondLst>
                                        </p:cTn>
                                        <p:tgtEl>
                                          <p:spTgt spid="86"/>
                                        </p:tgtEl>
                                        <p:attrNameLst>
                                          <p:attrName>style.visibility</p:attrName>
                                        </p:attrNameLst>
                                      </p:cBhvr>
                                      <p:to>
                                        <p:strVal val="visible"/>
                                      </p:to>
                                    </p:set>
                                    <p:anim calcmode="lin" valueType="num">
                                      <p:cBhvr additive="base">
                                        <p:cTn id="7" dur="500" fill="hold"/>
                                        <p:tgtEl>
                                          <p:spTgt spid="86"/>
                                        </p:tgtEl>
                                        <p:attrNameLst>
                                          <p:attrName>ppt_x</p:attrName>
                                        </p:attrNameLst>
                                      </p:cBhvr>
                                      <p:tavLst>
                                        <p:tav tm="0">
                                          <p:val>
                                            <p:strVal val="1+#ppt_w/2"/>
                                          </p:val>
                                        </p:tav>
                                        <p:tav tm="100000">
                                          <p:val>
                                            <p:strVal val="#ppt_x"/>
                                          </p:val>
                                        </p:tav>
                                      </p:tavLst>
                                    </p:anim>
                                    <p:anim calcmode="lin" valueType="num">
                                      <p:cBhvr additive="base">
                                        <p:cTn id="8" dur="500" fill="hold"/>
                                        <p:tgtEl>
                                          <p:spTgt spid="8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4" decel="100000" fill="hold" nodeType="afterEffect">
                                  <p:stCondLst>
                                    <p:cond delay="0"/>
                                  </p:stCondLst>
                                  <p:childTnLst>
                                    <p:set>
                                      <p:cBhvr>
                                        <p:cTn id="11" dur="1" fill="hold">
                                          <p:stCondLst>
                                            <p:cond delay="0"/>
                                          </p:stCondLst>
                                        </p:cTn>
                                        <p:tgtEl>
                                          <p:spTgt spid="56"/>
                                        </p:tgtEl>
                                        <p:attrNameLst>
                                          <p:attrName>style.visibility</p:attrName>
                                        </p:attrNameLst>
                                      </p:cBhvr>
                                      <p:to>
                                        <p:strVal val="visible"/>
                                      </p:to>
                                    </p:set>
                                    <p:anim calcmode="lin" valueType="num">
                                      <p:cBhvr additive="base">
                                        <p:cTn id="12" dur="500" fill="hold"/>
                                        <p:tgtEl>
                                          <p:spTgt spid="56"/>
                                        </p:tgtEl>
                                        <p:attrNameLst>
                                          <p:attrName>ppt_x</p:attrName>
                                        </p:attrNameLst>
                                      </p:cBhvr>
                                      <p:tavLst>
                                        <p:tav tm="0">
                                          <p:val>
                                            <p:strVal val="#ppt_x"/>
                                          </p:val>
                                        </p:tav>
                                        <p:tav tm="100000">
                                          <p:val>
                                            <p:strVal val="#ppt_x"/>
                                          </p:val>
                                        </p:tav>
                                      </p:tavLst>
                                    </p:anim>
                                    <p:anim calcmode="lin" valueType="num">
                                      <p:cBhvr additive="base">
                                        <p:cTn id="13" dur="500" fill="hold"/>
                                        <p:tgtEl>
                                          <p:spTgt spid="56"/>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decel="100000" fill="hold" nodeType="afterEffect">
                                  <p:stCondLst>
                                    <p:cond delay="0"/>
                                  </p:stCondLst>
                                  <p:childTnLst>
                                    <p:set>
                                      <p:cBhvr>
                                        <p:cTn id="16" dur="1" fill="hold">
                                          <p:stCondLst>
                                            <p:cond delay="0"/>
                                          </p:stCondLst>
                                        </p:cTn>
                                        <p:tgtEl>
                                          <p:spTgt spid="94"/>
                                        </p:tgtEl>
                                        <p:attrNameLst>
                                          <p:attrName>style.visibility</p:attrName>
                                        </p:attrNameLst>
                                      </p:cBhvr>
                                      <p:to>
                                        <p:strVal val="visible"/>
                                      </p:to>
                                    </p:set>
                                    <p:anim calcmode="lin" valueType="num">
                                      <p:cBhvr additive="base">
                                        <p:cTn id="17" dur="500" fill="hold"/>
                                        <p:tgtEl>
                                          <p:spTgt spid="94"/>
                                        </p:tgtEl>
                                        <p:attrNameLst>
                                          <p:attrName>ppt_x</p:attrName>
                                        </p:attrNameLst>
                                      </p:cBhvr>
                                      <p:tavLst>
                                        <p:tav tm="0">
                                          <p:val>
                                            <p:strVal val="#ppt_x"/>
                                          </p:val>
                                        </p:tav>
                                        <p:tav tm="100000">
                                          <p:val>
                                            <p:strVal val="#ppt_x"/>
                                          </p:val>
                                        </p:tav>
                                      </p:tavLst>
                                    </p:anim>
                                    <p:anim calcmode="lin" valueType="num">
                                      <p:cBhvr additive="base">
                                        <p:cTn id="18" dur="500" fill="hold"/>
                                        <p:tgtEl>
                                          <p:spTgt spid="94"/>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decel="100000" fill="hold" nodeType="afterEffect">
                                  <p:stCondLst>
                                    <p:cond delay="0"/>
                                  </p:stCondLst>
                                  <p:childTnLst>
                                    <p:set>
                                      <p:cBhvr>
                                        <p:cTn id="21" dur="1" fill="hold">
                                          <p:stCondLst>
                                            <p:cond delay="0"/>
                                          </p:stCondLst>
                                        </p:cTn>
                                        <p:tgtEl>
                                          <p:spTgt spid="38"/>
                                        </p:tgtEl>
                                        <p:attrNameLst>
                                          <p:attrName>style.visibility</p:attrName>
                                        </p:attrNameLst>
                                      </p:cBhvr>
                                      <p:to>
                                        <p:strVal val="visible"/>
                                      </p:to>
                                    </p:set>
                                    <p:anim calcmode="lin" valueType="num">
                                      <p:cBhvr additive="base">
                                        <p:cTn id="22" dur="500" fill="hold"/>
                                        <p:tgtEl>
                                          <p:spTgt spid="38"/>
                                        </p:tgtEl>
                                        <p:attrNameLst>
                                          <p:attrName>ppt_x</p:attrName>
                                        </p:attrNameLst>
                                      </p:cBhvr>
                                      <p:tavLst>
                                        <p:tav tm="0">
                                          <p:val>
                                            <p:strVal val="#ppt_x"/>
                                          </p:val>
                                        </p:tav>
                                        <p:tav tm="100000">
                                          <p:val>
                                            <p:strVal val="#ppt_x"/>
                                          </p:val>
                                        </p:tav>
                                      </p:tavLst>
                                    </p:anim>
                                    <p:anim calcmode="lin" valueType="num">
                                      <p:cBhvr additive="base">
                                        <p:cTn id="23" dur="500" fill="hold"/>
                                        <p:tgtEl>
                                          <p:spTgt spid="38"/>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decel="100000" fill="hold" nodeType="afterEffect">
                                  <p:stCondLst>
                                    <p:cond delay="0"/>
                                  </p:stCondLst>
                                  <p:childTnLst>
                                    <p:set>
                                      <p:cBhvr>
                                        <p:cTn id="26" dur="1" fill="hold">
                                          <p:stCondLst>
                                            <p:cond delay="0"/>
                                          </p:stCondLst>
                                        </p:cTn>
                                        <p:tgtEl>
                                          <p:spTgt spid="46"/>
                                        </p:tgtEl>
                                        <p:attrNameLst>
                                          <p:attrName>style.visibility</p:attrName>
                                        </p:attrNameLst>
                                      </p:cBhvr>
                                      <p:to>
                                        <p:strVal val="visible"/>
                                      </p:to>
                                    </p:set>
                                    <p:anim calcmode="lin" valueType="num">
                                      <p:cBhvr additive="base">
                                        <p:cTn id="27" dur="500" fill="hold"/>
                                        <p:tgtEl>
                                          <p:spTgt spid="46"/>
                                        </p:tgtEl>
                                        <p:attrNameLst>
                                          <p:attrName>ppt_x</p:attrName>
                                        </p:attrNameLst>
                                      </p:cBhvr>
                                      <p:tavLst>
                                        <p:tav tm="0">
                                          <p:val>
                                            <p:strVal val="#ppt_x"/>
                                          </p:val>
                                        </p:tav>
                                        <p:tav tm="100000">
                                          <p:val>
                                            <p:strVal val="#ppt_x"/>
                                          </p:val>
                                        </p:tav>
                                      </p:tavLst>
                                    </p:anim>
                                    <p:anim calcmode="lin" valueType="num">
                                      <p:cBhvr additive="base">
                                        <p:cTn id="28" dur="500" fill="hold"/>
                                        <p:tgtEl>
                                          <p:spTgt spid="46"/>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decel="100000" fill="hold" nodeType="afterEffect">
                                  <p:stCondLst>
                                    <p:cond delay="0"/>
                                  </p:stCondLst>
                                  <p:childTnLst>
                                    <p:set>
                                      <p:cBhvr>
                                        <p:cTn id="31" dur="1" fill="hold">
                                          <p:stCondLst>
                                            <p:cond delay="0"/>
                                          </p:stCondLst>
                                        </p:cTn>
                                        <p:tgtEl>
                                          <p:spTgt spid="52"/>
                                        </p:tgtEl>
                                        <p:attrNameLst>
                                          <p:attrName>style.visibility</p:attrName>
                                        </p:attrNameLst>
                                      </p:cBhvr>
                                      <p:to>
                                        <p:strVal val="visible"/>
                                      </p:to>
                                    </p:set>
                                    <p:anim calcmode="lin" valueType="num">
                                      <p:cBhvr additive="base">
                                        <p:cTn id="32" dur="500" fill="hold"/>
                                        <p:tgtEl>
                                          <p:spTgt spid="52"/>
                                        </p:tgtEl>
                                        <p:attrNameLst>
                                          <p:attrName>ppt_x</p:attrName>
                                        </p:attrNameLst>
                                      </p:cBhvr>
                                      <p:tavLst>
                                        <p:tav tm="0">
                                          <p:val>
                                            <p:strVal val="#ppt_x"/>
                                          </p:val>
                                        </p:tav>
                                        <p:tav tm="100000">
                                          <p:val>
                                            <p:strVal val="#ppt_x"/>
                                          </p:val>
                                        </p:tav>
                                      </p:tavLst>
                                    </p:anim>
                                    <p:anim calcmode="lin" valueType="num">
                                      <p:cBhvr additive="base">
                                        <p:cTn id="33"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2439989" y="339725"/>
            <a:ext cx="4722811" cy="341313"/>
          </a:xfrm>
        </p:spPr>
        <p:txBody>
          <a:bodyPr>
            <a:normAutofit fontScale="92500" lnSpcReduction="10000"/>
          </a:bodyPr>
          <a:lstStyle/>
          <a:p>
            <a:pPr marL="0" indent="0" algn="ctr">
              <a:buNone/>
            </a:pPr>
            <a:r>
              <a:rPr lang="zh-CN" altLang="en-US" dirty="0"/>
              <a:t>任务一 实验结果展示</a:t>
            </a:r>
          </a:p>
        </p:txBody>
      </p:sp>
      <p:pic>
        <p:nvPicPr>
          <p:cNvPr id="15" name="图片 14">
            <a:extLst>
              <a:ext uri="{FF2B5EF4-FFF2-40B4-BE49-F238E27FC236}">
                <a16:creationId xmlns:a16="http://schemas.microsoft.com/office/drawing/2014/main" id="{3405BB2B-DC06-44D6-AA02-A98E3ED6D5E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79788" y="2966770"/>
            <a:ext cx="3766023" cy="1632964"/>
          </a:xfrm>
          <a:prstGeom prst="rect">
            <a:avLst/>
          </a:prstGeom>
        </p:spPr>
      </p:pic>
      <p:pic>
        <p:nvPicPr>
          <p:cNvPr id="17" name="图片 16">
            <a:extLst>
              <a:ext uri="{FF2B5EF4-FFF2-40B4-BE49-F238E27FC236}">
                <a16:creationId xmlns:a16="http://schemas.microsoft.com/office/drawing/2014/main" id="{402F20E6-A6BC-459B-B05B-83F040AB8D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05425" y="1432166"/>
            <a:ext cx="3781932" cy="422825"/>
          </a:xfrm>
          <a:prstGeom prst="rect">
            <a:avLst/>
          </a:prstGeom>
        </p:spPr>
      </p:pic>
      <p:pic>
        <p:nvPicPr>
          <p:cNvPr id="19" name="图片 18">
            <a:extLst>
              <a:ext uri="{FF2B5EF4-FFF2-40B4-BE49-F238E27FC236}">
                <a16:creationId xmlns:a16="http://schemas.microsoft.com/office/drawing/2014/main" id="{C0A21D29-E4D9-4ED7-B9E1-3F82AE73F36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0265" y="1074500"/>
            <a:ext cx="4479011" cy="3525234"/>
          </a:xfrm>
          <a:prstGeom prst="rect">
            <a:avLst/>
          </a:prstGeom>
        </p:spPr>
      </p:pic>
    </p:spTree>
    <p:extLst>
      <p:ext uri="{BB962C8B-B14F-4D97-AF65-F5344CB8AC3E}">
        <p14:creationId xmlns:p14="http://schemas.microsoft.com/office/powerpoint/2010/main" val="1314382825"/>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淘宝网chenying0907出品 3"/>
          <p:cNvSpPr/>
          <p:nvPr/>
        </p:nvSpPr>
        <p:spPr>
          <a:xfrm>
            <a:off x="-105747" y="0"/>
            <a:ext cx="9249747" cy="5143500"/>
          </a:xfrm>
          <a:prstGeom prst="rect">
            <a:avLst/>
          </a:prstGeom>
          <a:blipFill>
            <a:blip r:embed="rId3"/>
            <a:stretch>
              <a:fillRect l="-833" t="-18148" r="1" b="-397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54"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华文细黑"/>
              <a:ea typeface="华文细黑"/>
              <a:cs typeface="+mn-cs"/>
            </a:endParaRPr>
          </a:p>
        </p:txBody>
      </p:sp>
      <p:sp>
        <p:nvSpPr>
          <p:cNvPr id="6" name="淘宝网chenying0907出品 5"/>
          <p:cNvSpPr/>
          <p:nvPr/>
        </p:nvSpPr>
        <p:spPr>
          <a:xfrm>
            <a:off x="-105748" y="0"/>
            <a:ext cx="9249747" cy="5143500"/>
          </a:xfrm>
          <a:prstGeom prst="rect">
            <a:avLst/>
          </a:pr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54"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华文细黑"/>
              <a:ea typeface="华文细黑"/>
              <a:cs typeface="+mn-cs"/>
            </a:endParaRPr>
          </a:p>
        </p:txBody>
      </p:sp>
      <p:sp>
        <p:nvSpPr>
          <p:cNvPr id="7" name="六边形 6"/>
          <p:cNvSpPr>
            <a:spLocks noChangeAspect="1"/>
          </p:cNvSpPr>
          <p:nvPr/>
        </p:nvSpPr>
        <p:spPr>
          <a:xfrm rot="16200000">
            <a:off x="2311725" y="2177767"/>
            <a:ext cx="720000" cy="620690"/>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54"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华文细黑"/>
              <a:ea typeface="华文细黑"/>
              <a:cs typeface="+mn-cs"/>
            </a:endParaRPr>
          </a:p>
        </p:txBody>
      </p:sp>
      <p:sp>
        <p:nvSpPr>
          <p:cNvPr id="8" name="六边形 7"/>
          <p:cNvSpPr>
            <a:spLocks noChangeAspect="1"/>
          </p:cNvSpPr>
          <p:nvPr/>
        </p:nvSpPr>
        <p:spPr>
          <a:xfrm rot="16200000">
            <a:off x="891427" y="2625904"/>
            <a:ext cx="432000" cy="372414"/>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54"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华文细黑"/>
              <a:ea typeface="华文细黑"/>
              <a:cs typeface="+mn-cs"/>
            </a:endParaRPr>
          </a:p>
        </p:txBody>
      </p:sp>
      <p:sp>
        <p:nvSpPr>
          <p:cNvPr id="9" name="六边形 8"/>
          <p:cNvSpPr>
            <a:spLocks noChangeAspect="1"/>
          </p:cNvSpPr>
          <p:nvPr/>
        </p:nvSpPr>
        <p:spPr>
          <a:xfrm rot="16200000">
            <a:off x="837427" y="1074897"/>
            <a:ext cx="540000" cy="465518"/>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54"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华文细黑"/>
              <a:ea typeface="华文细黑"/>
              <a:cs typeface="+mn-cs"/>
            </a:endParaRPr>
          </a:p>
        </p:txBody>
      </p:sp>
      <p:grpSp>
        <p:nvGrpSpPr>
          <p:cNvPr id="10" name="淘宝网chenying0907出品 9"/>
          <p:cNvGrpSpPr/>
          <p:nvPr/>
        </p:nvGrpSpPr>
        <p:grpSpPr>
          <a:xfrm>
            <a:off x="1137244" y="1047992"/>
            <a:ext cx="1427586" cy="1656000"/>
            <a:chOff x="1772354" y="1534077"/>
            <a:chExt cx="1427586" cy="1656000"/>
          </a:xfrm>
        </p:grpSpPr>
        <p:sp>
          <p:nvSpPr>
            <p:cNvPr id="11" name="六边形 10"/>
            <p:cNvSpPr>
              <a:spLocks noChangeAspect="1"/>
            </p:cNvSpPr>
            <p:nvPr/>
          </p:nvSpPr>
          <p:spPr>
            <a:xfrm rot="16200000">
              <a:off x="1658147" y="1648284"/>
              <a:ext cx="1656000" cy="1427586"/>
            </a:xfrm>
            <a:prstGeom prst="hexagon">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54"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华文细黑"/>
                <a:ea typeface="华文细黑"/>
                <a:cs typeface="+mn-cs"/>
              </a:endParaRPr>
            </a:p>
          </p:txBody>
        </p:sp>
        <p:sp>
          <p:nvSpPr>
            <p:cNvPr id="12" name="淘宝网chenying0907出品 11"/>
            <p:cNvSpPr txBox="1"/>
            <p:nvPr/>
          </p:nvSpPr>
          <p:spPr>
            <a:xfrm>
              <a:off x="1835696" y="1635646"/>
              <a:ext cx="1224644" cy="1446550"/>
            </a:xfrm>
            <a:prstGeom prst="rect">
              <a:avLst/>
            </a:prstGeom>
            <a:noFill/>
          </p:spPr>
          <p:txBody>
            <a:bodyPr wrap="square" rtlCol="0">
              <a:spAutoFit/>
            </a:bodyPr>
            <a:lstStyle/>
            <a:p>
              <a:pPr marL="0" marR="0" lvl="0" indent="0" algn="ctr" defTabSz="685754" rtl="0" eaLnBrk="1" fontAlgn="auto" latinLnBrk="0" hangingPunct="1">
                <a:lnSpc>
                  <a:spcPct val="100000"/>
                </a:lnSpc>
                <a:spcBef>
                  <a:spcPts val="0"/>
                </a:spcBef>
                <a:spcAft>
                  <a:spcPts val="0"/>
                </a:spcAft>
                <a:buClrTx/>
                <a:buSzTx/>
                <a:buFontTx/>
                <a:buNone/>
                <a:tabLst/>
                <a:defRPr/>
              </a:pPr>
              <a:r>
                <a:rPr kumimoji="0" lang="en-US" altLang="zh-CN" sz="8800" b="0" i="0" u="none" strike="noStrike" kern="1200" cap="none" spc="0" normalizeH="0" baseline="0" noProof="0" dirty="0">
                  <a:ln>
                    <a:noFill/>
                  </a:ln>
                  <a:solidFill>
                    <a:prstClr val="white"/>
                  </a:solidFill>
                  <a:effectLst/>
                  <a:uLnTx/>
                  <a:uFillTx/>
                  <a:latin typeface="Impact" panose="020B0806030902050204" pitchFamily="34" charset="0"/>
                  <a:ea typeface="Arial Unicode MS" panose="020B0604020202020204" pitchFamily="34" charset="-122"/>
                  <a:cs typeface="Arial Unicode MS" panose="020B0604020202020204" pitchFamily="34" charset="-122"/>
                </a:rPr>
                <a:t>4</a:t>
              </a:r>
              <a:endParaRPr kumimoji="0" lang="zh-CN" altLang="en-US" sz="8800" b="0" i="0" u="none" strike="noStrike" kern="1200" cap="none" spc="0" normalizeH="0" baseline="0" noProof="0" dirty="0">
                <a:ln>
                  <a:noFill/>
                </a:ln>
                <a:solidFill>
                  <a:prstClr val="white"/>
                </a:solidFill>
                <a:effectLst/>
                <a:uLnTx/>
                <a:uFillTx/>
                <a:latin typeface="Impact" panose="020B0806030902050204" pitchFamily="34" charset="0"/>
                <a:ea typeface="Arial Unicode MS" panose="020B0604020202020204" pitchFamily="34" charset="-122"/>
                <a:cs typeface="Arial Unicode MS" panose="020B0604020202020204" pitchFamily="34" charset="-122"/>
              </a:endParaRPr>
            </a:p>
          </p:txBody>
        </p:sp>
      </p:grpSp>
      <p:sp>
        <p:nvSpPr>
          <p:cNvPr id="13" name="淘宝网chenying0907出品 12"/>
          <p:cNvSpPr txBox="1"/>
          <p:nvPr/>
        </p:nvSpPr>
        <p:spPr bwMode="auto">
          <a:xfrm>
            <a:off x="3164463" y="1018108"/>
            <a:ext cx="4394572" cy="830997"/>
          </a:xfrm>
          <a:prstGeom prst="rect">
            <a:avLst/>
          </a:prstGeom>
          <a:noFill/>
        </p:spPr>
        <p:txBody>
          <a:bodyPr wrap="square">
            <a:spAutoFit/>
          </a:bodyPr>
          <a:lstStyle/>
          <a:p>
            <a:pPr marL="0" marR="0" lvl="0" indent="0" algn="l" defTabSz="685754" rtl="0" eaLnBrk="1" fontAlgn="auto" latinLnBrk="0" hangingPunct="1">
              <a:lnSpc>
                <a:spcPct val="100000"/>
              </a:lnSpc>
              <a:spcBef>
                <a:spcPts val="0"/>
              </a:spcBef>
              <a:spcAft>
                <a:spcPts val="0"/>
              </a:spcAft>
              <a:buClrTx/>
              <a:buSzTx/>
              <a:buFontTx/>
              <a:buNone/>
              <a:tabLst/>
              <a:defRPr/>
            </a:pPr>
            <a:r>
              <a:rPr kumimoji="0" lang="zh-CN" altLang="en-US" sz="4800" b="0" i="0" u="none" strike="noStrike" kern="1200" cap="none" spc="0" normalizeH="0" baseline="0" noProof="0" dirty="0">
                <a:ln>
                  <a:noFill/>
                </a:ln>
                <a:solidFill>
                  <a:prstClr val="white">
                    <a:lumMod val="95000"/>
                  </a:prstClr>
                </a:solidFill>
                <a:effectLst/>
                <a:uLnTx/>
                <a:uFillTx/>
                <a:latin typeface="华文细黑" panose="02010600040101010101" pitchFamily="2" charset="-122"/>
                <a:ea typeface="华文细黑" panose="02010600040101010101" pitchFamily="2" charset="-122"/>
                <a:cs typeface="Arial" pitchFamily="34" charset="0"/>
              </a:rPr>
              <a:t>单词同现</a:t>
            </a:r>
            <a:endParaRPr kumimoji="0" lang="zh-CN" altLang="en-US" sz="4800" b="0" i="0" u="none" strike="noStrike" kern="1200" cap="none" spc="0" normalizeH="0" baseline="-3000" noProof="0" dirty="0">
              <a:ln>
                <a:noFill/>
              </a:ln>
              <a:solidFill>
                <a:prstClr val="white">
                  <a:lumMod val="95000"/>
                </a:prstClr>
              </a:solidFill>
              <a:effectLst/>
              <a:uLnTx/>
              <a:uFillTx/>
              <a:latin typeface="华文细黑" panose="02010600040101010101" pitchFamily="2" charset="-122"/>
              <a:ea typeface="华文细黑" panose="02010600040101010101" pitchFamily="2" charset="-122"/>
              <a:cs typeface="Arial" pitchFamily="34" charset="0"/>
            </a:endParaRPr>
          </a:p>
        </p:txBody>
      </p:sp>
      <p:sp>
        <p:nvSpPr>
          <p:cNvPr id="14" name="TextBox 111"/>
          <p:cNvSpPr txBox="1">
            <a:spLocks noChangeArrowheads="1"/>
          </p:cNvSpPr>
          <p:nvPr/>
        </p:nvSpPr>
        <p:spPr bwMode="auto">
          <a:xfrm>
            <a:off x="3155894" y="2124864"/>
            <a:ext cx="5907186" cy="6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29" tIns="34263" rIns="68529" bIns="34263">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pPr marL="0" marR="0" lvl="0" indent="0" algn="l" defTabSz="685754" rtl="0" eaLnBrk="1" fontAlgn="auto" latinLnBrk="0" hangingPunct="1">
              <a:lnSpc>
                <a:spcPct val="100000"/>
              </a:lnSpc>
              <a:spcBef>
                <a:spcPts val="0"/>
              </a:spcBef>
              <a:spcAft>
                <a:spcPts val="0"/>
              </a:spcAft>
              <a:buClrTx/>
              <a:buSzTx/>
              <a:buFontTx/>
              <a:buNone/>
              <a:tabLst/>
              <a:defRPr/>
            </a:pPr>
            <a:r>
              <a:rPr kumimoji="0" lang="zh-CN" altLang="en-US" sz="1350" b="0" i="0" u="none" strike="noStrike" kern="1200" cap="none" spc="0" normalizeH="0" baseline="0" noProof="0" dirty="0">
                <a:ln>
                  <a:noFill/>
                </a:ln>
                <a:solidFill>
                  <a:prstClr val="white"/>
                </a:solidFill>
                <a:effectLst/>
                <a:uLnTx/>
                <a:uFillTx/>
                <a:latin typeface="Lao UI" panose="020B0502040204020203" pitchFamily="34" charset="0"/>
                <a:ea typeface="微软雅黑" panose="020B0503020204020204" pitchFamily="34" charset="-122"/>
                <a:cs typeface="+mn-cs"/>
              </a:rPr>
              <a:t>数据输入：每一段中包含的所有人名。</a:t>
            </a:r>
          </a:p>
          <a:p>
            <a:pPr marL="0" marR="0" lvl="0" indent="0" algn="l" defTabSz="685754" rtl="0" eaLnBrk="1" fontAlgn="auto" latinLnBrk="0" hangingPunct="1">
              <a:lnSpc>
                <a:spcPct val="100000"/>
              </a:lnSpc>
              <a:spcBef>
                <a:spcPts val="0"/>
              </a:spcBef>
              <a:spcAft>
                <a:spcPts val="0"/>
              </a:spcAft>
              <a:buClrTx/>
              <a:buSzTx/>
              <a:buFontTx/>
              <a:buNone/>
              <a:tabLst/>
              <a:defRPr/>
            </a:pPr>
            <a:r>
              <a:rPr kumimoji="0" lang="zh-CN" altLang="en-US" sz="1350" b="0" i="0" u="none" strike="noStrike" kern="1200" cap="none" spc="0" normalizeH="0" baseline="0" noProof="0" dirty="0">
                <a:ln>
                  <a:noFill/>
                </a:ln>
                <a:solidFill>
                  <a:prstClr val="white"/>
                </a:solidFill>
                <a:effectLst/>
                <a:uLnTx/>
                <a:uFillTx/>
                <a:latin typeface="Lao UI" panose="020B0502040204020203" pitchFamily="34" charset="0"/>
                <a:ea typeface="微软雅黑" panose="020B0503020204020204" pitchFamily="34" charset="-122"/>
                <a:cs typeface="+mn-cs"/>
              </a:rPr>
              <a:t>数据输出：对于所有的段落，统计所有人名对出现在同一段落中的次数。</a:t>
            </a:r>
          </a:p>
          <a:p>
            <a:pPr marL="0" marR="0" lvl="0" indent="0" algn="l" defTabSz="685754" rtl="0" eaLnBrk="1" fontAlgn="auto" latinLnBrk="0" hangingPunct="1">
              <a:lnSpc>
                <a:spcPct val="100000"/>
              </a:lnSpc>
              <a:spcBef>
                <a:spcPts val="0"/>
              </a:spcBef>
              <a:spcAft>
                <a:spcPts val="0"/>
              </a:spcAft>
              <a:buClrTx/>
              <a:buSzTx/>
              <a:buFontTx/>
              <a:buNone/>
              <a:tabLst/>
              <a:defRPr/>
            </a:pPr>
            <a:r>
              <a:rPr kumimoji="0" lang="zh-CN" altLang="en-US" sz="1350" b="0" i="0" u="none" strike="noStrike" kern="1200" cap="none" spc="0" normalizeH="0" baseline="0" noProof="0" dirty="0">
                <a:ln>
                  <a:noFill/>
                </a:ln>
                <a:solidFill>
                  <a:prstClr val="white"/>
                </a:solidFill>
                <a:effectLst/>
                <a:uLnTx/>
                <a:uFillTx/>
                <a:latin typeface="Lao UI" panose="020B0502040204020203" pitchFamily="34" charset="0"/>
                <a:ea typeface="微软雅黑" panose="020B0503020204020204" pitchFamily="34" charset="-122"/>
                <a:cs typeface="+mn-cs"/>
              </a:rPr>
              <a:t>使用 </a:t>
            </a:r>
            <a:r>
              <a:rPr kumimoji="0" lang="en-US" altLang="zh-CN" sz="1350" b="0" i="0" u="none" strike="noStrike" kern="1200" cap="none" spc="0" normalizeH="0" baseline="0" noProof="0" dirty="0" err="1">
                <a:ln>
                  <a:noFill/>
                </a:ln>
                <a:solidFill>
                  <a:prstClr val="white"/>
                </a:solidFill>
                <a:effectLst/>
                <a:uLnTx/>
                <a:uFillTx/>
                <a:latin typeface="Lao UI" panose="020B0502040204020203" pitchFamily="34" charset="0"/>
                <a:ea typeface="微软雅黑" panose="020B0503020204020204" pitchFamily="34" charset="-122"/>
                <a:cs typeface="+mn-cs"/>
              </a:rPr>
              <a:t>IntWritable</a:t>
            </a:r>
            <a:r>
              <a:rPr kumimoji="0" lang="en-US" altLang="zh-CN" sz="1350" b="0" i="0" u="none" strike="noStrike" kern="1200" cap="none" spc="0" normalizeH="0" baseline="0" noProof="0" dirty="0">
                <a:ln>
                  <a:noFill/>
                </a:ln>
                <a:solidFill>
                  <a:prstClr val="white"/>
                </a:solidFill>
                <a:effectLst/>
                <a:uLnTx/>
                <a:uFillTx/>
                <a:latin typeface="Lao UI" panose="020B0502040204020203" pitchFamily="34" charset="0"/>
                <a:ea typeface="微软雅黑" panose="020B0503020204020204" pitchFamily="34" charset="-122"/>
                <a:cs typeface="+mn-cs"/>
              </a:rPr>
              <a:t> </a:t>
            </a:r>
            <a:r>
              <a:rPr kumimoji="0" lang="zh-CN" altLang="en-US" sz="1350" b="0" i="0" u="none" strike="noStrike" kern="1200" cap="none" spc="0" normalizeH="0" baseline="0" noProof="0" dirty="0">
                <a:ln>
                  <a:noFill/>
                </a:ln>
                <a:solidFill>
                  <a:prstClr val="white"/>
                </a:solidFill>
                <a:effectLst/>
                <a:uLnTx/>
                <a:uFillTx/>
                <a:latin typeface="Lao UI" panose="020B0502040204020203" pitchFamily="34" charset="0"/>
                <a:ea typeface="微软雅黑" panose="020B0503020204020204" pitchFamily="34" charset="-122"/>
                <a:cs typeface="+mn-cs"/>
              </a:rPr>
              <a:t>表示同现次数，因为同现次数在 </a:t>
            </a:r>
            <a:r>
              <a:rPr kumimoji="0" lang="en-US" altLang="zh-CN" sz="1350" b="0" i="0" u="none" strike="noStrike" kern="1200" cap="none" spc="0" normalizeH="0" baseline="0" noProof="0" dirty="0" err="1">
                <a:ln>
                  <a:noFill/>
                </a:ln>
                <a:solidFill>
                  <a:prstClr val="white"/>
                </a:solidFill>
                <a:effectLst/>
                <a:uLnTx/>
                <a:uFillTx/>
                <a:latin typeface="Lao UI" panose="020B0502040204020203" pitchFamily="34" charset="0"/>
                <a:ea typeface="微软雅黑" panose="020B0503020204020204" pitchFamily="34" charset="-122"/>
                <a:cs typeface="+mn-cs"/>
              </a:rPr>
              <a:t>int</a:t>
            </a:r>
            <a:r>
              <a:rPr kumimoji="0" lang="en-US" altLang="zh-CN" sz="1350" b="0" i="0" u="none" strike="noStrike" kern="1200" cap="none" spc="0" normalizeH="0" baseline="0" noProof="0" dirty="0">
                <a:ln>
                  <a:noFill/>
                </a:ln>
                <a:solidFill>
                  <a:prstClr val="white"/>
                </a:solidFill>
                <a:effectLst/>
                <a:uLnTx/>
                <a:uFillTx/>
                <a:latin typeface="Lao UI" panose="020B0502040204020203" pitchFamily="34" charset="0"/>
                <a:ea typeface="微软雅黑" panose="020B0503020204020204" pitchFamily="34" charset="-122"/>
                <a:cs typeface="+mn-cs"/>
              </a:rPr>
              <a:t> </a:t>
            </a:r>
            <a:r>
              <a:rPr kumimoji="0" lang="zh-CN" altLang="en-US" sz="1350" b="0" i="0" u="none" strike="noStrike" kern="1200" cap="none" spc="0" normalizeH="0" baseline="0" noProof="0" dirty="0">
                <a:ln>
                  <a:noFill/>
                </a:ln>
                <a:solidFill>
                  <a:prstClr val="white"/>
                </a:solidFill>
                <a:effectLst/>
                <a:uLnTx/>
                <a:uFillTx/>
                <a:latin typeface="Lao UI" panose="020B0502040204020203" pitchFamily="34" charset="0"/>
                <a:ea typeface="微软雅黑" panose="020B0503020204020204" pitchFamily="34" charset="-122"/>
                <a:cs typeface="+mn-cs"/>
              </a:rPr>
              <a:t>可表示范围内。</a:t>
            </a:r>
            <a:endParaRPr kumimoji="0" lang="en-US" altLang="zh-CN" sz="1200" b="0" i="0" u="none" strike="noStrike" kern="1200" cap="none" spc="0" normalizeH="0" baseline="0" noProof="0" dirty="0">
              <a:ln>
                <a:noFill/>
              </a:ln>
              <a:solidFill>
                <a:prstClr val="white"/>
              </a:solidFill>
              <a:effectLst/>
              <a:uLnTx/>
              <a:uFillTx/>
              <a:latin typeface="华文细黑" panose="02010600040101010101" pitchFamily="2" charset="-122"/>
              <a:ea typeface="华文细黑" panose="02010600040101010101" pitchFamily="2" charset="-122"/>
              <a:cs typeface="Arial" panose="020B0604020202020204" pitchFamily="34" charset="0"/>
            </a:endParaRPr>
          </a:p>
        </p:txBody>
      </p:sp>
    </p:spTree>
    <p:extLst>
      <p:ext uri="{BB962C8B-B14F-4D97-AF65-F5344CB8AC3E}">
        <p14:creationId xmlns:p14="http://schemas.microsoft.com/office/powerpoint/2010/main" val="3501611328"/>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250" fill="hold"/>
                                        <p:tgtEl>
                                          <p:spTgt spid="10"/>
                                        </p:tgtEl>
                                        <p:attrNameLst>
                                          <p:attrName>ppt_w</p:attrName>
                                        </p:attrNameLst>
                                      </p:cBhvr>
                                      <p:tavLst>
                                        <p:tav tm="0">
                                          <p:val>
                                            <p:fltVal val="0"/>
                                          </p:val>
                                        </p:tav>
                                        <p:tav tm="100000">
                                          <p:val>
                                            <p:strVal val="#ppt_w"/>
                                          </p:val>
                                        </p:tav>
                                      </p:tavLst>
                                    </p:anim>
                                    <p:anim calcmode="lin" valueType="num">
                                      <p:cBhvr>
                                        <p:cTn id="8" dur="250" fill="hold"/>
                                        <p:tgtEl>
                                          <p:spTgt spid="10"/>
                                        </p:tgtEl>
                                        <p:attrNameLst>
                                          <p:attrName>ppt_h</p:attrName>
                                        </p:attrNameLst>
                                      </p:cBhvr>
                                      <p:tavLst>
                                        <p:tav tm="0">
                                          <p:val>
                                            <p:fltVal val="0"/>
                                          </p:val>
                                        </p:tav>
                                        <p:tav tm="100000">
                                          <p:val>
                                            <p:strVal val="#ppt_h"/>
                                          </p:val>
                                        </p:tav>
                                      </p:tavLst>
                                    </p:anim>
                                    <p:animEffect transition="in" filter="fade">
                                      <p:cBhvr>
                                        <p:cTn id="9" dur="250"/>
                                        <p:tgtEl>
                                          <p:spTgt spid="10"/>
                                        </p:tgtEl>
                                      </p:cBhvr>
                                    </p:animEffect>
                                  </p:childTnLst>
                                </p:cTn>
                              </p:par>
                              <p:par>
                                <p:cTn id="10" presetID="6" presetClass="emph" presetSubtype="0" decel="100000" fill="hold" nodeType="withEffect">
                                  <p:stCondLst>
                                    <p:cond delay="200"/>
                                  </p:stCondLst>
                                  <p:childTnLst>
                                    <p:animScale>
                                      <p:cBhvr>
                                        <p:cTn id="11" dur="250" fill="hold"/>
                                        <p:tgtEl>
                                          <p:spTgt spid="10"/>
                                        </p:tgtEl>
                                      </p:cBhvr>
                                      <p:by x="110000" y="110000"/>
                                    </p:animScale>
                                  </p:childTnLst>
                                </p:cTn>
                              </p:par>
                              <p:par>
                                <p:cTn id="12" presetID="6" presetClass="emph" presetSubtype="0" decel="100000" fill="hold" nodeType="withEffect">
                                  <p:stCondLst>
                                    <p:cond delay="300"/>
                                  </p:stCondLst>
                                  <p:childTnLst>
                                    <p:animScale>
                                      <p:cBhvr>
                                        <p:cTn id="13" dur="250" fill="hold"/>
                                        <p:tgtEl>
                                          <p:spTgt spid="10"/>
                                        </p:tgtEl>
                                      </p:cBhvr>
                                      <p:by x="91000" y="91000"/>
                                    </p:animScale>
                                  </p:childTnLst>
                                </p:cTn>
                              </p:par>
                            </p:childTnLst>
                          </p:cTn>
                        </p:par>
                        <p:par>
                          <p:cTn id="14" fill="hold">
                            <p:stCondLst>
                              <p:cond delay="550"/>
                            </p:stCondLst>
                            <p:childTnLst>
                              <p:par>
                                <p:cTn id="15" presetID="2" presetClass="entr" presetSubtype="6" decel="10000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400" fill="hold"/>
                                        <p:tgtEl>
                                          <p:spTgt spid="7"/>
                                        </p:tgtEl>
                                        <p:attrNameLst>
                                          <p:attrName>ppt_x</p:attrName>
                                        </p:attrNameLst>
                                      </p:cBhvr>
                                      <p:tavLst>
                                        <p:tav tm="0">
                                          <p:val>
                                            <p:strVal val="1+#ppt_w/2"/>
                                          </p:val>
                                        </p:tav>
                                        <p:tav tm="100000">
                                          <p:val>
                                            <p:strVal val="#ppt_x"/>
                                          </p:val>
                                        </p:tav>
                                      </p:tavLst>
                                    </p:anim>
                                    <p:anim calcmode="lin" valueType="num">
                                      <p:cBhvr additive="base">
                                        <p:cTn id="18" dur="400" fill="hold"/>
                                        <p:tgtEl>
                                          <p:spTgt spid="7"/>
                                        </p:tgtEl>
                                        <p:attrNameLst>
                                          <p:attrName>ppt_y</p:attrName>
                                        </p:attrNameLst>
                                      </p:cBhvr>
                                      <p:tavLst>
                                        <p:tav tm="0">
                                          <p:val>
                                            <p:strVal val="1+#ppt_h/2"/>
                                          </p:val>
                                        </p:tav>
                                        <p:tav tm="100000">
                                          <p:val>
                                            <p:strVal val="#ppt_y"/>
                                          </p:val>
                                        </p:tav>
                                      </p:tavLst>
                                    </p:anim>
                                  </p:childTnLst>
                                </p:cTn>
                              </p:par>
                              <p:par>
                                <p:cTn id="19" presetID="2" presetClass="entr" presetSubtype="9" decel="100000" fill="hold" grpId="0" nodeType="withEffect">
                                  <p:stCondLst>
                                    <p:cond delay="15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400" fill="hold"/>
                                        <p:tgtEl>
                                          <p:spTgt spid="9"/>
                                        </p:tgtEl>
                                        <p:attrNameLst>
                                          <p:attrName>ppt_x</p:attrName>
                                        </p:attrNameLst>
                                      </p:cBhvr>
                                      <p:tavLst>
                                        <p:tav tm="0">
                                          <p:val>
                                            <p:strVal val="0-#ppt_w/2"/>
                                          </p:val>
                                        </p:tav>
                                        <p:tav tm="100000">
                                          <p:val>
                                            <p:strVal val="#ppt_x"/>
                                          </p:val>
                                        </p:tav>
                                      </p:tavLst>
                                    </p:anim>
                                    <p:anim calcmode="lin" valueType="num">
                                      <p:cBhvr additive="base">
                                        <p:cTn id="22" dur="400" fill="hold"/>
                                        <p:tgtEl>
                                          <p:spTgt spid="9"/>
                                        </p:tgtEl>
                                        <p:attrNameLst>
                                          <p:attrName>ppt_y</p:attrName>
                                        </p:attrNameLst>
                                      </p:cBhvr>
                                      <p:tavLst>
                                        <p:tav tm="0">
                                          <p:val>
                                            <p:strVal val="0-#ppt_h/2"/>
                                          </p:val>
                                        </p:tav>
                                        <p:tav tm="100000">
                                          <p:val>
                                            <p:strVal val="#ppt_y"/>
                                          </p:val>
                                        </p:tav>
                                      </p:tavLst>
                                    </p:anim>
                                  </p:childTnLst>
                                </p:cTn>
                              </p:par>
                              <p:par>
                                <p:cTn id="23" presetID="2" presetClass="entr" presetSubtype="12" decel="100000" fill="hold" grpId="0" nodeType="withEffect">
                                  <p:stCondLst>
                                    <p:cond delay="30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400" fill="hold"/>
                                        <p:tgtEl>
                                          <p:spTgt spid="8"/>
                                        </p:tgtEl>
                                        <p:attrNameLst>
                                          <p:attrName>ppt_x</p:attrName>
                                        </p:attrNameLst>
                                      </p:cBhvr>
                                      <p:tavLst>
                                        <p:tav tm="0">
                                          <p:val>
                                            <p:strVal val="0-#ppt_w/2"/>
                                          </p:val>
                                        </p:tav>
                                        <p:tav tm="100000">
                                          <p:val>
                                            <p:strVal val="#ppt_x"/>
                                          </p:val>
                                        </p:tav>
                                      </p:tavLst>
                                    </p:anim>
                                    <p:anim calcmode="lin" valueType="num">
                                      <p:cBhvr additive="base">
                                        <p:cTn id="26" dur="400" fill="hold"/>
                                        <p:tgtEl>
                                          <p:spTgt spid="8"/>
                                        </p:tgtEl>
                                        <p:attrNameLst>
                                          <p:attrName>ppt_y</p:attrName>
                                        </p:attrNameLst>
                                      </p:cBhvr>
                                      <p:tavLst>
                                        <p:tav tm="0">
                                          <p:val>
                                            <p:strVal val="1+#ppt_h/2"/>
                                          </p:val>
                                        </p:tav>
                                        <p:tav tm="100000">
                                          <p:val>
                                            <p:strVal val="#ppt_y"/>
                                          </p:val>
                                        </p:tav>
                                      </p:tavLst>
                                    </p:anim>
                                  </p:childTnLst>
                                </p:cTn>
                              </p:par>
                            </p:childTnLst>
                          </p:cTn>
                        </p:par>
                        <p:par>
                          <p:cTn id="27" fill="hold">
                            <p:stCondLst>
                              <p:cond delay="1250"/>
                            </p:stCondLst>
                            <p:childTnLst>
                              <p:par>
                                <p:cTn id="28" presetID="2" presetClass="entr" presetSubtype="1" decel="100000" fill="hold" grpId="0" nodeType="afterEffect">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cBhvr additive="base">
                                        <p:cTn id="30" dur="500" fill="hold"/>
                                        <p:tgtEl>
                                          <p:spTgt spid="13"/>
                                        </p:tgtEl>
                                        <p:attrNameLst>
                                          <p:attrName>ppt_x</p:attrName>
                                        </p:attrNameLst>
                                      </p:cBhvr>
                                      <p:tavLst>
                                        <p:tav tm="0">
                                          <p:val>
                                            <p:strVal val="#ppt_x"/>
                                          </p:val>
                                        </p:tav>
                                        <p:tav tm="100000">
                                          <p:val>
                                            <p:strVal val="#ppt_x"/>
                                          </p:val>
                                        </p:tav>
                                      </p:tavLst>
                                    </p:anim>
                                    <p:anim calcmode="lin" valueType="num">
                                      <p:cBhvr additive="base">
                                        <p:cTn id="31" dur="500" fill="hold"/>
                                        <p:tgtEl>
                                          <p:spTgt spid="13"/>
                                        </p:tgtEl>
                                        <p:attrNameLst>
                                          <p:attrName>ppt_y</p:attrName>
                                        </p:attrNameLst>
                                      </p:cBhvr>
                                      <p:tavLst>
                                        <p:tav tm="0">
                                          <p:val>
                                            <p:strVal val="0-#ppt_h/2"/>
                                          </p:val>
                                        </p:tav>
                                        <p:tav tm="100000">
                                          <p:val>
                                            <p:strVal val="#ppt_y"/>
                                          </p:val>
                                        </p:tav>
                                      </p:tavLst>
                                    </p:anim>
                                  </p:childTnLst>
                                </p:cTn>
                              </p:par>
                            </p:childTnLst>
                          </p:cTn>
                        </p:par>
                        <p:par>
                          <p:cTn id="32" fill="hold">
                            <p:stCondLst>
                              <p:cond delay="1750"/>
                            </p:stCondLst>
                            <p:childTnLst>
                              <p:par>
                                <p:cTn id="33" presetID="10" presetClass="entr" presetSubtype="0" fill="hold" grpId="0" nodeType="afterEffect">
                                  <p:stCondLst>
                                    <p:cond delay="0"/>
                                  </p:stCondLst>
                                  <p:iterate type="lt">
                                    <p:tmPct val="10000"/>
                                  </p:iterate>
                                  <p:childTnLst>
                                    <p:set>
                                      <p:cBhvr>
                                        <p:cTn id="34" dur="1" fill="hold">
                                          <p:stCondLst>
                                            <p:cond delay="0"/>
                                          </p:stCondLst>
                                        </p:cTn>
                                        <p:tgtEl>
                                          <p:spTgt spid="14"/>
                                        </p:tgtEl>
                                        <p:attrNameLst>
                                          <p:attrName>style.visibility</p:attrName>
                                        </p:attrNameLst>
                                      </p:cBhvr>
                                      <p:to>
                                        <p:strVal val="visible"/>
                                      </p:to>
                                    </p:set>
                                    <p:animEffect transition="in" filter="fade">
                                      <p:cBhvr>
                                        <p:cTn id="35" dur="1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3" grpId="0"/>
      <p:bldP spid="1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69597C8-16D5-4416-9945-786524B6E073}"/>
              </a:ext>
            </a:extLst>
          </p:cNvPr>
          <p:cNvSpPr>
            <a:spLocks noGrp="1"/>
          </p:cNvSpPr>
          <p:nvPr>
            <p:ph type="body" sz="quarter" idx="10"/>
          </p:nvPr>
        </p:nvSpPr>
        <p:spPr>
          <a:xfrm>
            <a:off x="2225615" y="339725"/>
            <a:ext cx="4937185" cy="452036"/>
          </a:xfrm>
        </p:spPr>
        <p:txBody>
          <a:bodyPr>
            <a:normAutofit/>
          </a:bodyPr>
          <a:lstStyle/>
          <a:p>
            <a:pPr marL="0" indent="0" algn="ctr">
              <a:buNone/>
            </a:pPr>
            <a:r>
              <a:rPr lang="en-US" altLang="zh-CN" dirty="0"/>
              <a:t>Mapper</a:t>
            </a:r>
            <a:r>
              <a:rPr lang="zh-CN" altLang="en-US" dirty="0"/>
              <a:t>阶段</a:t>
            </a:r>
          </a:p>
        </p:txBody>
      </p:sp>
      <p:grpSp>
        <p:nvGrpSpPr>
          <p:cNvPr id="18" name="淘宝网chenying0907出品 1">
            <a:extLst>
              <a:ext uri="{FF2B5EF4-FFF2-40B4-BE49-F238E27FC236}">
                <a16:creationId xmlns:a16="http://schemas.microsoft.com/office/drawing/2014/main" id="{FD9A087D-717D-4347-BE7D-5A9010B5BD23}"/>
              </a:ext>
            </a:extLst>
          </p:cNvPr>
          <p:cNvGrpSpPr/>
          <p:nvPr/>
        </p:nvGrpSpPr>
        <p:grpSpPr>
          <a:xfrm>
            <a:off x="1383102" y="3553423"/>
            <a:ext cx="6344309" cy="1121816"/>
            <a:chOff x="3875568" y="2208594"/>
            <a:chExt cx="4354033" cy="1124393"/>
          </a:xfrm>
        </p:grpSpPr>
        <p:sp>
          <p:nvSpPr>
            <p:cNvPr id="19" name="Rectangle 22">
              <a:extLst>
                <a:ext uri="{FF2B5EF4-FFF2-40B4-BE49-F238E27FC236}">
                  <a16:creationId xmlns:a16="http://schemas.microsoft.com/office/drawing/2014/main" id="{0B791255-9278-4C7B-B529-7631B8EB6BA4}"/>
                </a:ext>
              </a:extLst>
            </p:cNvPr>
            <p:cNvSpPr/>
            <p:nvPr/>
          </p:nvSpPr>
          <p:spPr>
            <a:xfrm>
              <a:off x="3875568" y="2208594"/>
              <a:ext cx="4354033" cy="112439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54" rtl="0" eaLnBrk="1" fontAlgn="auto" latinLnBrk="0" hangingPunct="1">
                <a:lnSpc>
                  <a:spcPct val="100000"/>
                </a:lnSpc>
                <a:spcBef>
                  <a:spcPts val="0"/>
                </a:spcBef>
                <a:spcAft>
                  <a:spcPts val="0"/>
                </a:spcAft>
                <a:buClrTx/>
                <a:buSzTx/>
                <a:buFontTx/>
                <a:buNone/>
                <a:tabLst/>
                <a:defRPr/>
              </a:pPr>
              <a:endParaRPr kumimoji="0" lang="en-US" sz="1013" b="0" i="0" u="none" strike="noStrike" kern="1200" cap="none" spc="0" normalizeH="0" baseline="0" noProof="0" dirty="0">
                <a:ln>
                  <a:noFill/>
                </a:ln>
                <a:solidFill>
                  <a:prstClr val="white"/>
                </a:solidFill>
                <a:effectLst/>
                <a:uLnTx/>
                <a:uFillTx/>
                <a:latin typeface="华文细黑"/>
                <a:ea typeface="华文细黑"/>
                <a:cs typeface="+mn-cs"/>
              </a:endParaRPr>
            </a:p>
          </p:txBody>
        </p:sp>
        <p:sp>
          <p:nvSpPr>
            <p:cNvPr id="20" name="TextBox 23">
              <a:extLst>
                <a:ext uri="{FF2B5EF4-FFF2-40B4-BE49-F238E27FC236}">
                  <a16:creationId xmlns:a16="http://schemas.microsoft.com/office/drawing/2014/main" id="{7BDA7935-496A-403A-94D9-A722F46EE38F}"/>
                </a:ext>
              </a:extLst>
            </p:cNvPr>
            <p:cNvSpPr txBox="1"/>
            <p:nvPr/>
          </p:nvSpPr>
          <p:spPr>
            <a:xfrm>
              <a:off x="3967154" y="2227910"/>
              <a:ext cx="4155268" cy="900667"/>
            </a:xfrm>
            <a:prstGeom prst="rect">
              <a:avLst/>
            </a:prstGeom>
            <a:noFill/>
          </p:spPr>
          <p:txBody>
            <a:bodyPr wrap="square" rtlCol="0">
              <a:spAutoFit/>
            </a:bodyPr>
            <a:lstStyle/>
            <a:p>
              <a:pPr marL="0" marR="0" lvl="0" indent="0" algn="l" defTabSz="685754" rtl="0" eaLnBrk="1" fontAlgn="auto" latinLnBrk="0" hangingPunct="1">
                <a:lnSpc>
                  <a:spcPct val="100000"/>
                </a:lnSpc>
                <a:spcBef>
                  <a:spcPts val="0"/>
                </a:spcBef>
                <a:spcAft>
                  <a:spcPts val="0"/>
                </a:spcAft>
                <a:buClrTx/>
                <a:buSzTx/>
                <a:buFontTx/>
                <a:buNone/>
                <a:tabLst/>
                <a:defRPr/>
              </a:pP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使用 </a:t>
              </a:r>
              <a:r>
                <a:rPr kumimoji="0" lang="en-US" altLang="zh-CN" sz="1500" b="1" i="0" u="none" strike="noStrike" kern="1200" cap="none" spc="0" normalizeH="0" baseline="0" noProof="0" dirty="0" err="1">
                  <a:ln>
                    <a:noFill/>
                  </a:ln>
                  <a:solidFill>
                    <a:prstClr val="white">
                      <a:lumMod val="95000"/>
                    </a:prstClr>
                  </a:solidFill>
                  <a:effectLst/>
                  <a:uLnTx/>
                  <a:uFillTx/>
                  <a:latin typeface="华文细黑"/>
                  <a:ea typeface="华文细黑"/>
                  <a:cs typeface="Open Sans" panose="020B0606030504020204" pitchFamily="34" charset="0"/>
                </a:rPr>
                <a:t>HashSet</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 </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来对于同一段落中所有人名进行去重。再使用双重 </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for </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循环来发射所有两个不同人名构成的人名对。</a:t>
              </a:r>
              <a:endPar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endParaRPr>
            </a:p>
            <a:p>
              <a:pPr marL="0" marR="0" lvl="0" indent="0" algn="l" defTabSz="685754" rtl="0" eaLnBrk="1" fontAlgn="auto" latinLnBrk="0" hangingPunct="1">
                <a:lnSpc>
                  <a:spcPct val="100000"/>
                </a:lnSpc>
                <a:spcBef>
                  <a:spcPts val="0"/>
                </a:spcBef>
                <a:spcAft>
                  <a:spcPts val="0"/>
                </a:spcAft>
                <a:buClrTx/>
                <a:buSzTx/>
                <a:buFontTx/>
                <a:buNone/>
                <a:tabLst/>
                <a:defRPr/>
              </a:pP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因为是在 </a:t>
              </a:r>
              <a:r>
                <a:rPr kumimoji="0" lang="en-US" altLang="zh-CN" sz="1500" b="1" i="0" u="none" strike="noStrike" kern="1200" cap="none" spc="0" normalizeH="0" baseline="0" noProof="0" dirty="0" err="1">
                  <a:ln>
                    <a:noFill/>
                  </a:ln>
                  <a:solidFill>
                    <a:prstClr val="white">
                      <a:lumMod val="95000"/>
                    </a:prstClr>
                  </a:solidFill>
                  <a:effectLst/>
                  <a:uLnTx/>
                  <a:uFillTx/>
                  <a:latin typeface="华文细黑"/>
                  <a:ea typeface="华文细黑"/>
                  <a:cs typeface="Open Sans" panose="020B0606030504020204" pitchFamily="34" charset="0"/>
                </a:rPr>
                <a:t>HashSet</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 </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内遍历，这里判断两个 </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String </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不相等，不需要使用</a:t>
              </a:r>
            </a:p>
            <a:p>
              <a:pPr marL="0" marR="0" lvl="0" indent="0" algn="l" defTabSz="685754" rtl="0" eaLnBrk="1" fontAlgn="auto" latinLnBrk="0" hangingPunct="1">
                <a:lnSpc>
                  <a:spcPct val="100000"/>
                </a:lnSpc>
                <a:spcBef>
                  <a:spcPts val="0"/>
                </a:spcBef>
                <a:spcAft>
                  <a:spcPts val="0"/>
                </a:spcAft>
                <a:buClrTx/>
                <a:buSzTx/>
                <a:buFontTx/>
                <a:buNone/>
                <a:tabLst/>
                <a:defRPr/>
              </a:pP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Java </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的</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!equals() </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来判断 </a:t>
              </a:r>
              <a:r>
                <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String </a:t>
              </a:r>
              <a:r>
                <a:rPr kumimoji="0" lang="zh-CN" altLang="en-US"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rPr>
                <a:t>内容，只需要判断引用不同即可。</a:t>
              </a:r>
              <a:endParaRPr kumimoji="0" lang="en-US" altLang="zh-CN" sz="1500" b="1" i="0" u="none" strike="noStrike" kern="1200" cap="none" spc="0" normalizeH="0" baseline="0" noProof="0" dirty="0">
                <a:ln>
                  <a:noFill/>
                </a:ln>
                <a:solidFill>
                  <a:prstClr val="white">
                    <a:lumMod val="95000"/>
                  </a:prstClr>
                </a:solidFill>
                <a:effectLst/>
                <a:uLnTx/>
                <a:uFillTx/>
                <a:latin typeface="华文细黑"/>
                <a:ea typeface="华文细黑"/>
                <a:cs typeface="Open Sans" panose="020B0606030504020204" pitchFamily="34" charset="0"/>
              </a:endParaRPr>
            </a:p>
          </p:txBody>
        </p:sp>
      </p:gr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9928" y="954400"/>
            <a:ext cx="6850658" cy="2279260"/>
          </a:xfrm>
          <a:prstGeom prst="rect">
            <a:avLst/>
          </a:prstGeom>
        </p:spPr>
      </p:pic>
    </p:spTree>
    <p:extLst>
      <p:ext uri="{BB962C8B-B14F-4D97-AF65-F5344CB8AC3E}">
        <p14:creationId xmlns:p14="http://schemas.microsoft.com/office/powerpoint/2010/main" val="1113256663"/>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1+#ppt_w/2"/>
                                          </p:val>
                                        </p:tav>
                                        <p:tav tm="100000">
                                          <p:val>
                                            <p:strVal val="#ppt_x"/>
                                          </p:val>
                                        </p:tav>
                                      </p:tavLst>
                                    </p:anim>
                                    <p:anim calcmode="lin" valueType="num">
                                      <p:cBhvr additive="base">
                                        <p:cTn id="8"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绿色">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自定义 8">
      <a:majorFont>
        <a:latin typeface="华文细黑"/>
        <a:ea typeface="华文细黑"/>
        <a:cs typeface=""/>
      </a:majorFont>
      <a:minorFont>
        <a:latin typeface="华文细黑"/>
        <a:ea typeface="华文细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4724</TotalTime>
  <Words>4680</Words>
  <Application>Microsoft Office PowerPoint</Application>
  <PresentationFormat>全屏显示(16:9)</PresentationFormat>
  <Paragraphs>382</Paragraphs>
  <Slides>59</Slides>
  <Notes>58</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59</vt:i4>
      </vt:variant>
    </vt:vector>
  </HeadingPairs>
  <TitlesOfParts>
    <vt:vector size="68" baseType="lpstr">
      <vt:lpstr>等线</vt:lpstr>
      <vt:lpstr>华文细黑</vt:lpstr>
      <vt:lpstr>Arial</vt:lpstr>
      <vt:lpstr>Calibri</vt:lpstr>
      <vt:lpstr>Consolas</vt:lpstr>
      <vt:lpstr>Impact</vt:lpstr>
      <vt:lpstr>Lao UI</vt:lpstr>
      <vt:lpstr>Verdana</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user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user</dc:title>
  <dc:creator>user</dc:creator>
  <dc:description>user</dc:description>
  <cp:lastModifiedBy>闫 旭芃</cp:lastModifiedBy>
  <cp:revision>308</cp:revision>
  <dcterms:created xsi:type="dcterms:W3CDTF">2015-04-07T15:42:54Z</dcterms:created>
  <dcterms:modified xsi:type="dcterms:W3CDTF">2020-08-01T09:47:56Z</dcterms:modified>
</cp:coreProperties>
</file>

<file path=docProps/thumbnail.jpeg>
</file>